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 id="2147483688" r:id="rId3"/>
  </p:sldMasterIdLst>
  <p:notesMasterIdLst>
    <p:notesMasterId r:id="rId6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Lst>
  <p:sldSz cx="9144000" cy="5143500" type="screen16x9"/>
  <p:notesSz cx="6858000" cy="9144000"/>
  <p:embeddedFontLst>
    <p:embeddedFont>
      <p:font typeface="Anton" pitchFamily="2" charset="0"/>
      <p:regular r:id="rId66"/>
    </p:embeddedFont>
    <p:embeddedFont>
      <p:font typeface="Consolas" panose="020B0609020204030204" pitchFamily="49" charset="0"/>
      <p:regular r:id="rId67"/>
      <p:bold r:id="rId68"/>
      <p:italic r:id="rId69"/>
      <p:boldItalic r:id="rId70"/>
    </p:embeddedFont>
    <p:embeddedFont>
      <p:font typeface="Didact Gothic" panose="00000500000000000000" pitchFamily="2" charset="0"/>
      <p:regular r:id="rId71"/>
    </p:embeddedFont>
    <p:embeddedFont>
      <p:font typeface="DM Sans" pitchFamily="2" charset="0"/>
      <p:regular r:id="rId72"/>
      <p:bold r:id="rId73"/>
      <p:italic r:id="rId74"/>
      <p:boldItalic r:id="rId75"/>
    </p:embeddedFont>
    <p:embeddedFont>
      <p:font typeface="DM Sans Medium" pitchFamily="2" charset="0"/>
      <p:regular r:id="rId76"/>
      <p:bold r:id="rId77"/>
      <p:italic r:id="rId78"/>
      <p:boldItalic r:id="rId79"/>
    </p:embeddedFont>
    <p:embeddedFont>
      <p:font typeface="Helvetica Neue" panose="020B0604020202020204" charset="0"/>
      <p:regular r:id="rId80"/>
      <p:bold r:id="rId81"/>
      <p:italic r:id="rId82"/>
      <p:boldItalic r:id="rId83"/>
    </p:embeddedFont>
    <p:embeddedFont>
      <p:font typeface="Helvetica Neue Light" panose="020B0604020202020204" charset="0"/>
      <p:regular r:id="rId84"/>
      <p:bold r:id="rId85"/>
      <p:italic r:id="rId86"/>
      <p:boldItalic r:id="rId87"/>
    </p:embeddedFont>
    <p:embeddedFont>
      <p:font typeface="Roboto Mono Light" panose="00000009000000000000" pitchFamily="49"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DAF2E9-86BA-4169-A461-AC7EFBFDA42B}">
  <a:tblStyle styleId="{B9DAF2E9-86BA-4169-A461-AC7EFBFDA42B}"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2.xml"/><Relationship Id="rId90" Type="http://schemas.openxmlformats.org/officeDocument/2006/relationships/font" Target="fonts/font25.fntdata"/><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1.fntdata"/><Relationship Id="rId7" Type="http://schemas.openxmlformats.org/officeDocument/2006/relationships/slide" Target="slides/slide4.xml"/><Relationship Id="rId71" Type="http://schemas.openxmlformats.org/officeDocument/2006/relationships/font" Target="fonts/font6.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8.xml"/><Relationship Id="rId82" Type="http://schemas.openxmlformats.org/officeDocument/2006/relationships/font" Target="fonts/font17.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Se sugiere utilizar esta slide para aquellos casos en que se comienza a utilizar alguna herramienta en particular</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Estas slides no se incluyen en el onboarding salvo que la complejidad del PF lo requiera</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Estas slides no se incluyen en el onboarding salvo que la complejidad del PF lo requiera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Indicar número de la semana.</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Roadmap: la compu en amarillo tiene que ser la de la semana en curso. Las demás tienen que estar en gris.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Profe: </a:t>
            </a:r>
            <a:r>
              <a:rPr lang="es">
                <a:latin typeface="DM Sans"/>
                <a:ea typeface="DM Sans"/>
                <a:cs typeface="DM Sans"/>
                <a:sym typeface="DM Sans"/>
              </a:rPr>
              <a:t>Se presenta únicamente en la primera semana.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sz="1700" b="1">
                <a:solidFill>
                  <a:schemeClr val="dk1"/>
                </a:solidFill>
                <a:highlight>
                  <a:srgbClr val="EAFF6A"/>
                </a:highlight>
              </a:rPr>
              <a:t>Estimados Profes/Tutores:</a:t>
            </a:r>
            <a:r>
              <a:rPr lang="es" sz="1700">
                <a:solidFill>
                  <a:schemeClr val="dk1"/>
                </a:solidFill>
              </a:rPr>
              <a:t> Sería bueno aclarar que la referencia se pone justo antes de la etiqueta de cierre (&lt;/body&gt;) porque cuando se procesa la página, si se hace en el head, va a cargar la info del script antes que el HTML y CSS (entonces primero cargamos las imágenes y todo y después empezamos con el JS) si bien funcionaría también ponerlo en el &lt;head&gt;, a nivel optimización es preferible ponerla en el &lt;body&gt;</a:t>
            </a:r>
            <a:endParaRPr sz="1700">
              <a:solidFill>
                <a:schemeClr val="dk1"/>
              </a:solidFill>
            </a:endParaRPr>
          </a:p>
          <a:p>
            <a:pPr marL="0" lvl="0" indent="0" algn="l" rtl="0">
              <a:lnSpc>
                <a:spcPct val="100000"/>
              </a:lnSpc>
              <a:spcBef>
                <a:spcPts val="0"/>
              </a:spcBef>
              <a:spcAft>
                <a:spcPts val="0"/>
              </a:spcAft>
              <a:buSzPts val="1100"/>
              <a:buNone/>
            </a:pPr>
            <a:endParaRPr sz="1700">
              <a:solidFill>
                <a:schemeClr val="dk1"/>
              </a:solidFill>
            </a:endParaRPr>
          </a:p>
          <a:p>
            <a:pPr marL="0" lvl="0" indent="0" algn="l" rtl="0">
              <a:lnSpc>
                <a:spcPct val="100000"/>
              </a:lnSpc>
              <a:spcBef>
                <a:spcPts val="0"/>
              </a:spcBef>
              <a:spcAft>
                <a:spcPts val="0"/>
              </a:spcAft>
              <a:buSzPts val="1100"/>
              <a:buNone/>
            </a:pPr>
            <a:r>
              <a:rPr lang="es" sz="1700">
                <a:solidFill>
                  <a:schemeClr val="dk1"/>
                </a:solidFill>
              </a:rPr>
              <a:t>Para aquellos archivos que tengan referencias al DOM, solo bastará agregar el atributo </a:t>
            </a:r>
            <a:r>
              <a:rPr lang="es" sz="1700" b="1">
                <a:solidFill>
                  <a:schemeClr val="dk1"/>
                </a:solidFill>
              </a:rPr>
              <a:t>DEFER</a:t>
            </a:r>
            <a:r>
              <a:rPr lang="es" sz="1700">
                <a:solidFill>
                  <a:schemeClr val="dk1"/>
                </a:solidFill>
              </a:rPr>
              <a:t> al tag script y, con ello, harán funcionar a JS </a:t>
            </a:r>
            <a:r>
              <a:rPr lang="es" sz="1700" u="sng">
                <a:solidFill>
                  <a:schemeClr val="dk1"/>
                </a:solidFill>
              </a:rPr>
              <a:t>evitando tener que declararlo al final de cada documento HTML</a:t>
            </a:r>
            <a:r>
              <a:rPr lang="es" sz="1700">
                <a:solidFill>
                  <a:schemeClr val="dk1"/>
                </a:solidFill>
              </a:rPr>
              <a:t>.</a:t>
            </a:r>
            <a:endParaRPr sz="1700">
              <a:solidFill>
                <a:schemeClr val="dk1"/>
              </a:solidFill>
            </a:endParaRPr>
          </a:p>
          <a:p>
            <a:pPr marL="0" lvl="0" indent="0" algn="l" rtl="0">
              <a:lnSpc>
                <a:spcPct val="100000"/>
              </a:lnSpc>
              <a:spcBef>
                <a:spcPts val="0"/>
              </a:spcBef>
              <a:spcAft>
                <a:spcPts val="0"/>
              </a:spcAft>
              <a:buSzPts val="1100"/>
              <a:buNone/>
            </a:pPr>
            <a:endParaRPr sz="1700">
              <a:solidFill>
                <a:schemeClr val="dk1"/>
              </a:solidFill>
            </a:endParaRPr>
          </a:p>
          <a:p>
            <a:pPr marL="0" lvl="0" indent="0" algn="l" rtl="0">
              <a:lnSpc>
                <a:spcPct val="100000"/>
              </a:lnSpc>
              <a:spcBef>
                <a:spcPts val="0"/>
              </a:spcBef>
              <a:spcAft>
                <a:spcPts val="0"/>
              </a:spcAft>
              <a:buSzPts val="1100"/>
              <a:buNone/>
            </a:pPr>
            <a:r>
              <a:rPr lang="es" sz="1800" b="1">
                <a:solidFill>
                  <a:schemeClr val="dk1"/>
                </a:solidFill>
                <a:latin typeface="Helvetica Neue"/>
                <a:ea typeface="Helvetica Neue"/>
                <a:cs typeface="Helvetica Neue"/>
                <a:sym typeface="Helvetica Neue"/>
              </a:rPr>
              <a:t>&lt;script defer src=”js/main.js”&gt;&lt;/script&gt;</a:t>
            </a:r>
            <a:endParaRPr sz="1800"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(Sólo la primera clase)</a:t>
            </a:r>
            <a:br>
              <a:rPr lang="es" b="1">
                <a:solidFill>
                  <a:schemeClr val="dk1"/>
                </a:solidFill>
                <a:latin typeface="DM Sans"/>
                <a:ea typeface="DM Sans"/>
                <a:cs typeface="DM Sans"/>
                <a:sym typeface="DM Sans"/>
              </a:rPr>
            </a:br>
            <a:r>
              <a:rPr lang="es" b="1">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3"/>
              </a:rPr>
              <a:t>este video.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México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CONOCIMIENTOS PREVIOS DE </a:t>
            </a:r>
            <a:r>
              <a:rPr lang="es" b="1" i="1">
                <a:solidFill>
                  <a:schemeClr val="dk1"/>
                </a:solidFill>
                <a:latin typeface="DM Sans"/>
                <a:ea typeface="DM Sans"/>
                <a:cs typeface="DM Sans"/>
                <a:sym typeface="DM Sans"/>
              </a:rPr>
              <a:t>(TEMA RELACIONADO)</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b="1">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(OPCIÓN DASH)</a:t>
            </a:r>
            <a:endParaRPr>
              <a:highlight>
                <a:srgbClr val="DEFC52"/>
              </a:highlight>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Clr>
                <a:srgbClr val="9DF4E2"/>
              </a:buClr>
              <a:buSzPts val="1000"/>
              <a:buFont typeface="DM Sans"/>
              <a:buChar char="✓"/>
            </a:pPr>
            <a:endParaRPr sz="1000">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Omitir lo de la parte 1 en caso de que sea una única consigna.</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accent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7" name="Google Shape;747;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32"/>
        <p:cNvGrpSpPr/>
        <p:nvPr/>
      </p:nvGrpSpPr>
      <p:grpSpPr>
        <a:xfrm>
          <a:off x="0" y="0"/>
          <a:ext cx="0" cy="0"/>
          <a:chOff x="0" y="0"/>
          <a:chExt cx="0" cy="0"/>
        </a:xfrm>
      </p:grpSpPr>
      <p:sp>
        <p:nvSpPr>
          <p:cNvPr id="33" name="Google Shape;33;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4" name="Google Shape;34;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5" name="Google Shape;35;p12"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36"/>
        <p:cNvGrpSpPr/>
        <p:nvPr/>
      </p:nvGrpSpPr>
      <p:grpSpPr>
        <a:xfrm>
          <a:off x="0" y="0"/>
          <a:ext cx="0" cy="0"/>
          <a:chOff x="0" y="0"/>
          <a:chExt cx="0" cy="0"/>
        </a:xfrm>
      </p:grpSpPr>
      <p:pic>
        <p:nvPicPr>
          <p:cNvPr id="37" name="Google Shape;37;p1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3"/>
        <p:cNvGrpSpPr/>
        <p:nvPr/>
      </p:nvGrpSpPr>
      <p:grpSpPr>
        <a:xfrm>
          <a:off x="0" y="0"/>
          <a:ext cx="0" cy="0"/>
          <a:chOff x="0" y="0"/>
          <a:chExt cx="0" cy="0"/>
        </a:xfrm>
      </p:grpSpPr>
      <p:pic>
        <p:nvPicPr>
          <p:cNvPr id="54" name="Google Shape;54;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5"/>
        <p:cNvGrpSpPr/>
        <p:nvPr/>
      </p:nvGrpSpPr>
      <p:grpSpPr>
        <a:xfrm>
          <a:off x="0" y="0"/>
          <a:ext cx="0" cy="0"/>
          <a:chOff x="0" y="0"/>
          <a:chExt cx="0" cy="0"/>
        </a:xfrm>
      </p:grpSpPr>
      <p:pic>
        <p:nvPicPr>
          <p:cNvPr id="56" name="Google Shape;56;p21"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59"/>
        <p:cNvGrpSpPr/>
        <p:nvPr/>
      </p:nvGrpSpPr>
      <p:grpSpPr>
        <a:xfrm>
          <a:off x="0" y="0"/>
          <a:ext cx="0" cy="0"/>
          <a:chOff x="0" y="0"/>
          <a:chExt cx="0" cy="0"/>
        </a:xfrm>
      </p:grpSpPr>
      <p:sp>
        <p:nvSpPr>
          <p:cNvPr id="60" name="Google Shape;60;p2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1" name="Google Shape;61;p2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62" name="Google Shape;62;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5"/>
        <p:cNvGrpSpPr/>
        <p:nvPr/>
      </p:nvGrpSpPr>
      <p:grpSpPr>
        <a:xfrm>
          <a:off x="0" y="0"/>
          <a:ext cx="0" cy="0"/>
          <a:chOff x="0" y="0"/>
          <a:chExt cx="0" cy="0"/>
        </a:xfrm>
      </p:grpSpPr>
      <p:sp>
        <p:nvSpPr>
          <p:cNvPr id="76" name="Google Shape;76;p2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7" name="Google Shape;77;p2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8" name="Google Shape;7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3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1" name="Google Shape;8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8" name="Google Shape;88;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9" name="Google Shape;89;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90" name="Google Shape;9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3" name="Google Shape;9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3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3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97" name="Google Shape;9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3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0" name="Google Shape;10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4" name="Google Shape;104;p3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5" name="Google Shape;105;p3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06" name="Google Shape;106;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3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3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13" name="Google Shape;113;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3-A">
  <p:cSld name="SECTION_HEADER_1_1">
    <p:spTree>
      <p:nvGrpSpPr>
        <p:cNvPr id="1" name="Shape 116"/>
        <p:cNvGrpSpPr/>
        <p:nvPr/>
      </p:nvGrpSpPr>
      <p:grpSpPr>
        <a:xfrm>
          <a:off x="0" y="0"/>
          <a:ext cx="0" cy="0"/>
          <a:chOff x="0" y="0"/>
          <a:chExt cx="0" cy="0"/>
        </a:xfrm>
      </p:grpSpPr>
      <p:pic>
        <p:nvPicPr>
          <p:cNvPr id="117" name="Google Shape;117;p40"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2-A">
  <p:cSld name="SECTION_HEADER_1_1_1_1_1_1_1_1_1_1">
    <p:spTree>
      <p:nvGrpSpPr>
        <p:cNvPr id="1" name="Shape 118"/>
        <p:cNvGrpSpPr/>
        <p:nvPr/>
      </p:nvGrpSpPr>
      <p:grpSpPr>
        <a:xfrm>
          <a:off x="0" y="0"/>
          <a:ext cx="0" cy="0"/>
          <a:chOff x="0" y="0"/>
          <a:chExt cx="0" cy="0"/>
        </a:xfrm>
      </p:grpSpPr>
      <p:pic>
        <p:nvPicPr>
          <p:cNvPr id="119" name="Google Shape;119;p4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14.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
        <p:cNvGrpSpPr/>
        <p:nvPr/>
      </p:nvGrpSpPr>
      <p:grpSpPr>
        <a:xfrm>
          <a:off x="0" y="0"/>
          <a:ext cx="0" cy="0"/>
          <a:chOff x="0" y="0"/>
          <a:chExt cx="0" cy="0"/>
        </a:xfrm>
      </p:grpSpPr>
      <p:sp>
        <p:nvSpPr>
          <p:cNvPr id="41" name="Google Shape;41;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2" name="Google Shape;42;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3" name="Google Shape;4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1" name="Google Shape;71;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2" name="Google Shape;7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mguidocaruso.github.io/AlPrestamo/" TargetMode="External"/><Relationship Id="rId3" Type="http://schemas.openxmlformats.org/officeDocument/2006/relationships/image" Target="../media/image23.png"/><Relationship Id="rId7" Type="http://schemas.openxmlformats.org/officeDocument/2006/relationships/hyperlink" Target="https://antopr.github.io/Javascript-Coder/"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conversor-de-monedas.000webhostapp.com/index.html" TargetMode="External"/><Relationship Id="rId5" Type="http://schemas.openxmlformats.org/officeDocument/2006/relationships/hyperlink" Target="https://vanifederici.github.io/mono-galactico/" TargetMode="External"/><Relationship Id="rId4" Type="http://schemas.openxmlformats.org/officeDocument/2006/relationships/hyperlink" Target="https://bcoalova.github.io/CODER-js-Tiend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0.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hyperlink" Target="https://www.opera.com/es?utm_campaign=%2300%20-%20WW%20-%20Search%20-%20EN%20-%20Branded&amp;gclid=Cj0KCQiA3Y-ABhCnARIsAKYDH7vItKUMYx5DDNUo76Dwilx3LpB4d2-ic9M79xoQbXf6O2RPKUVVlugaAhVkEALw_wcB" TargetMode="External"/><Relationship Id="rId12"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ww.mozilla.org/es-AR/firefox/new/" TargetMode="External"/><Relationship Id="rId11" Type="http://schemas.openxmlformats.org/officeDocument/2006/relationships/image" Target="../media/image53.png"/><Relationship Id="rId5" Type="http://schemas.openxmlformats.org/officeDocument/2006/relationships/hyperlink" Target="https://www.microsoft.com/es-es/edge" TargetMode="External"/><Relationship Id="rId10" Type="http://schemas.openxmlformats.org/officeDocument/2006/relationships/image" Target="../media/image52.png"/><Relationship Id="rId4" Type="http://schemas.openxmlformats.org/officeDocument/2006/relationships/hyperlink" Target="https://www.google.com/intl/es/chrome/?brand=UUXU&amp;gclid=Cj0KCQiA3Y-ABhCnARIsAKYDH7siyIILz6sp-rc9s7Gz41xrMQsGR3WyCY2D0t0XDIvQ3VnIZj_d43MaAhbJEALw_wcB&amp;gclsrc=aw.ds" TargetMode="External"/><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0.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hyperlink" Target="https://www.sublimetext.com/3" TargetMode="External"/><Relationship Id="rId4" Type="http://schemas.openxmlformats.org/officeDocument/2006/relationships/hyperlink" Target="https://code.visualstudio.co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hyperlink" Target="https://es.wikipedia.org/wiki/World_Wide_Web_Consortiu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8" Type="http://schemas.openxmlformats.org/officeDocument/2006/relationships/hyperlink" Target="https://www.youtube.com/playlist?list=PL_-j_Nxetw-GGSiu_0KAQKktto9-lOtaO" TargetMode="External"/><Relationship Id="rId3" Type="http://schemas.openxmlformats.org/officeDocument/2006/relationships/image" Target="../media/image69.png"/><Relationship Id="rId7" Type="http://schemas.openxmlformats.org/officeDocument/2006/relationships/hyperlink" Target="https://www.youtube.com/playlist?list=PL_-j_Nxetw-HUc0MTf8MVj3oFtT_OeffM" TargetMode="External"/><Relationship Id="rId12" Type="http://schemas.openxmlformats.org/officeDocument/2006/relationships/hyperlink" Target="https://www.youtube.com/playlist?list=PL_-j_Nxetw-FhVw9cwTayaFTaOPTUBC7y"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hyperlink" Target="https://www.youtube.com/playlist?list=PL_-j_Nxetw-FaOxk6-PzpmujOYNhToNlt" TargetMode="External"/><Relationship Id="rId11" Type="http://schemas.openxmlformats.org/officeDocument/2006/relationships/hyperlink" Target="https://www.youtube.com/playlist?list=PL_-j_Nxetw-GmxCsP17k61NjLyoOMRzDM" TargetMode="External"/><Relationship Id="rId5" Type="http://schemas.openxmlformats.org/officeDocument/2006/relationships/hyperlink" Target="https://www.youtube.com/playlist?list=PL_-j_Nxetw-FbSqZtazzt9GkuNDaKxJBB" TargetMode="External"/><Relationship Id="rId10" Type="http://schemas.openxmlformats.org/officeDocument/2006/relationships/hyperlink" Target="https://www.youtube.com/playlist?list=PL_-j_Nxetw-E1YOlrXMfvF3TQPa0VJDhE" TargetMode="External"/><Relationship Id="rId4" Type="http://schemas.openxmlformats.org/officeDocument/2006/relationships/hyperlink" Target="https://www.youtube.com/playlist?list=PL_-j_Nxetw-EfDh9iHJ7s_iQykEF9Mpwe" TargetMode="External"/><Relationship Id="rId9" Type="http://schemas.openxmlformats.org/officeDocument/2006/relationships/hyperlink" Target="https://www.youtube.com/playlist?list=PL_-j_Nxetw-HUemJyXLr18G5l5t3VU_Eh"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code.visualstudio.com/"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little-dot.toxicode.fr/?hour-of-code" TargetMode="External"/><Relationship Id="rId5" Type="http://schemas.openxmlformats.org/officeDocument/2006/relationships/hyperlink" Target="https://teloexplicocongatitos.com/poster/tlecg08" TargetMode="External"/><Relationship Id="rId4" Type="http://schemas.openxmlformats.org/officeDocument/2006/relationships/hyperlink" Target="https://drive.google.com/file/d/11Qd_2a9YfHq7Yt4IGLXwWRs6OFpSu-6o/view"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2"/>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¡Les damos la bienvenida!</a:t>
            </a:r>
            <a:endParaRPr sz="4000" b="1" i="0" u="none" strike="noStrike" cap="none">
              <a:solidFill>
                <a:srgbClr val="EAFF6A"/>
              </a:solidFill>
              <a:latin typeface="DM Sans"/>
              <a:ea typeface="DM Sans"/>
              <a:cs typeface="DM Sans"/>
              <a:sym typeface="DM Sans"/>
            </a:endParaRPr>
          </a:p>
        </p:txBody>
      </p:sp>
      <p:sp>
        <p:nvSpPr>
          <p:cNvPr id="125" name="Google Shape;125;p42"/>
          <p:cNvSpPr txBox="1"/>
          <p:nvPr/>
        </p:nvSpPr>
        <p:spPr>
          <a:xfrm>
            <a:off x="3315900" y="3421350"/>
            <a:ext cx="2512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¿Comenzamos?</a:t>
            </a:r>
            <a:endParaRPr sz="2000" b="0" i="0" u="none" strike="noStrike" cap="none">
              <a:solidFill>
                <a:schemeClr val="lt1"/>
              </a:solidFill>
              <a:latin typeface="DM Sans"/>
              <a:ea typeface="DM Sans"/>
              <a:cs typeface="DM Sans"/>
              <a:sym typeface="DM Sans"/>
            </a:endParaRPr>
          </a:p>
        </p:txBody>
      </p:sp>
      <p:pic>
        <p:nvPicPr>
          <p:cNvPr id="126" name="Google Shape;126;p42" descr="Man Dancing on Apple iOS 12.2"/>
          <p:cNvPicPr preferRelativeResize="0"/>
          <p:nvPr/>
        </p:nvPicPr>
        <p:blipFill rotWithShape="1">
          <a:blip r:embed="rId3">
            <a:alphaModFix/>
          </a:blip>
          <a:src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51" title="imagen decorativa"/>
          <p:cNvPicPr preferRelativeResize="0"/>
          <p:nvPr/>
        </p:nvPicPr>
        <p:blipFill rotWithShape="1">
          <a:blip r:embed="rId3">
            <a:alphaModFix/>
          </a:blip>
          <a:srcRect l="33171" r="23876"/>
          <a:stretch/>
        </p:blipFill>
        <p:spPr>
          <a:xfrm>
            <a:off x="5838075" y="0"/>
            <a:ext cx="3314524" cy="5143501"/>
          </a:xfrm>
          <a:prstGeom prst="rect">
            <a:avLst/>
          </a:prstGeom>
          <a:noFill/>
          <a:ln>
            <a:noFill/>
          </a:ln>
        </p:spPr>
      </p:pic>
      <p:sp>
        <p:nvSpPr>
          <p:cNvPr id="211" name="Google Shape;211;p51"/>
          <p:cNvSpPr txBox="1"/>
          <p:nvPr/>
        </p:nvSpPr>
        <p:spPr>
          <a:xfrm>
            <a:off x="501450" y="670175"/>
            <a:ext cx="49872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Queremos</a:t>
            </a:r>
            <a:endParaRPr sz="4000" b="1" i="0" u="none" strike="noStrike" cap="none">
              <a:solidFill>
                <a:schemeClr val="dk1"/>
              </a:solidFill>
              <a:latin typeface="DM Sans"/>
              <a:ea typeface="DM Sans"/>
              <a:cs typeface="DM Sans"/>
              <a:sym typeface="DM Sans"/>
            </a:endParaRPr>
          </a:p>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rgbClr val="83AEFB"/>
                </a:solidFill>
                <a:latin typeface="DM Sans"/>
                <a:ea typeface="DM Sans"/>
                <a:cs typeface="DM Sans"/>
                <a:sym typeface="DM Sans"/>
              </a:rPr>
              <a:t>saber +</a:t>
            </a:r>
            <a:endParaRPr sz="4000" b="1" i="0" u="none" strike="noStrike" cap="none">
              <a:solidFill>
                <a:srgbClr val="83AEFB"/>
              </a:solidFill>
              <a:latin typeface="DM Sans"/>
              <a:ea typeface="DM Sans"/>
              <a:cs typeface="DM Sans"/>
              <a:sym typeface="DM Sans"/>
            </a:endParaRPr>
          </a:p>
        </p:txBody>
      </p:sp>
      <p:sp>
        <p:nvSpPr>
          <p:cNvPr id="212" name="Google Shape;212;p51"/>
          <p:cNvSpPr txBox="1"/>
          <p:nvPr/>
        </p:nvSpPr>
        <p:spPr>
          <a:xfrm>
            <a:off x="501450" y="1987400"/>
            <a:ext cx="4987200" cy="2837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500" b="1" i="0" u="none" strike="noStrike" cap="none">
                <a:solidFill>
                  <a:schemeClr val="accent5"/>
                </a:solidFill>
                <a:latin typeface="DM Sans"/>
                <a:ea typeface="DM Sans"/>
                <a:cs typeface="DM Sans"/>
                <a:sym typeface="DM Sans"/>
              </a:rPr>
              <a:t>Contesta mediante el chat de Zoom </a:t>
            </a:r>
            <a:endParaRPr sz="1800" b="0" i="0" u="none" strike="noStrike" cap="none">
              <a:solidFill>
                <a:srgbClr val="83AEFB"/>
              </a:solidFill>
              <a:latin typeface="DM Sans Medium"/>
              <a:ea typeface="DM Sans Medium"/>
              <a:cs typeface="DM Sans Medium"/>
              <a:sym typeface="DM Sans Medium"/>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Helvetica Neue Light"/>
              <a:ea typeface="Helvetica Neue Light"/>
              <a:cs typeface="Helvetica Neue Light"/>
              <a:sym typeface="Helvetica Neue Light"/>
            </a:endParaRPr>
          </a:p>
          <a:p>
            <a:pPr marL="457200" marR="0" lvl="0" indent="-314325" algn="l" rtl="0">
              <a:lnSpc>
                <a:spcPct val="100000"/>
              </a:lnSpc>
              <a:spcBef>
                <a:spcPts val="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¿Alguien de la clase hizo el curso de </a:t>
            </a:r>
            <a:r>
              <a:rPr lang="es" sz="1350" b="1" i="0" u="none" strike="noStrike" cap="none">
                <a:solidFill>
                  <a:schemeClr val="dk1"/>
                </a:solidFill>
                <a:latin typeface="DM Sans"/>
                <a:ea typeface="DM Sans"/>
                <a:cs typeface="DM Sans"/>
                <a:sym typeface="DM Sans"/>
              </a:rPr>
              <a:t>Desarrollo web</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¿Alguien ya ha trabajado con </a:t>
            </a:r>
            <a:r>
              <a:rPr lang="es" sz="1350" b="1" i="0" u="none" strike="noStrike" cap="none">
                <a:solidFill>
                  <a:schemeClr val="dk1"/>
                </a:solidFill>
                <a:latin typeface="DM Sans"/>
                <a:ea typeface="DM Sans"/>
                <a:cs typeface="DM Sans"/>
                <a:sym typeface="DM Sans"/>
              </a:rPr>
              <a:t>Visual Studio Code o una herramienta similar</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¿Alguien ya ha trabajado con </a:t>
            </a:r>
            <a:r>
              <a:rPr lang="es" sz="1350" b="1" i="0" u="none" strike="noStrike" cap="none">
                <a:solidFill>
                  <a:schemeClr val="dk1"/>
                </a:solidFill>
                <a:latin typeface="DM Sans"/>
                <a:ea typeface="DM Sans"/>
                <a:cs typeface="DM Sans"/>
                <a:sym typeface="DM Sans"/>
              </a:rPr>
              <a:t>JavaScript</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 sz="1350" b="0" i="0" u="none" strike="noStrike" cap="none">
                <a:solidFill>
                  <a:schemeClr val="dk1"/>
                </a:solidFill>
                <a:latin typeface="DM Sans"/>
                <a:ea typeface="DM Sans"/>
                <a:cs typeface="DM Sans"/>
                <a:sym typeface="DM Sans"/>
              </a:rPr>
              <a:t>¿Por qué es importante esta herramienta para el desarrollador Frontend?</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1000"/>
              </a:spcAft>
              <a:buClr>
                <a:schemeClr val="dk1"/>
              </a:buClr>
              <a:buSzPts val="1350"/>
              <a:buFont typeface="DM Sans"/>
              <a:buChar char="✓"/>
            </a:pPr>
            <a:r>
              <a:rPr lang="es" sz="1350" b="0" i="0" u="none" strike="noStrike" cap="none">
                <a:solidFill>
                  <a:schemeClr val="dk1"/>
                </a:solidFill>
                <a:latin typeface="DM Sans"/>
                <a:ea typeface="DM Sans"/>
                <a:cs typeface="DM Sans"/>
                <a:sym typeface="DM Sans"/>
              </a:rPr>
              <a:t>¿Por qué es importante </a:t>
            </a:r>
            <a:r>
              <a:rPr lang="es" sz="1350" b="1" i="0" u="none" strike="noStrike" cap="none">
                <a:solidFill>
                  <a:schemeClr val="dk1"/>
                </a:solidFill>
                <a:latin typeface="DM Sans"/>
                <a:ea typeface="DM Sans"/>
                <a:cs typeface="DM Sans"/>
                <a:sym typeface="DM Sans"/>
              </a:rPr>
              <a:t>haber trabajado con HTML y CSS</a:t>
            </a:r>
            <a:r>
              <a:rPr lang="es" sz="1350" b="0" i="0" u="none" strike="noStrike" cap="none">
                <a:solidFill>
                  <a:schemeClr val="dk1"/>
                </a:solidFill>
                <a:latin typeface="DM Sans"/>
                <a:ea typeface="DM Sans"/>
                <a:cs typeface="DM Sans"/>
                <a:sym typeface="DM Sans"/>
              </a:rPr>
              <a:t> antes de comenzar con </a:t>
            </a:r>
            <a:r>
              <a:rPr lang="es" sz="1350" b="1" i="0" u="none" strike="noStrike" cap="none">
                <a:solidFill>
                  <a:schemeClr val="dk1"/>
                </a:solidFill>
                <a:latin typeface="DM Sans"/>
                <a:ea typeface="DM Sans"/>
                <a:cs typeface="DM Sans"/>
                <a:sym typeface="DM Sans"/>
              </a:rPr>
              <a:t>JavaScript</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pic>
        <p:nvPicPr>
          <p:cNvPr id="213" name="Google Shape;213;p51"/>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2"/>
          <p:cNvSpPr txBox="1"/>
          <p:nvPr/>
        </p:nvSpPr>
        <p:spPr>
          <a:xfrm>
            <a:off x="1113900" y="2216250"/>
            <a:ext cx="6916200" cy="711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800"/>
              <a:buFont typeface="Arial"/>
              <a:buNone/>
            </a:pPr>
            <a:r>
              <a:rPr lang="es" sz="3800" b="1" i="0" u="none" strike="noStrike" cap="none">
                <a:solidFill>
                  <a:schemeClr val="dk1"/>
                </a:solidFill>
                <a:latin typeface="DM Sans"/>
                <a:ea typeface="DM Sans"/>
                <a:cs typeface="DM Sans"/>
                <a:sym typeface="DM Sans"/>
              </a:rPr>
              <a:t>Entregables y Proyecto Final</a:t>
            </a:r>
            <a:endParaRPr sz="3800" b="1" i="0" u="none" strike="noStrike" cap="non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3"/>
          <p:cNvSpPr/>
          <p:nvPr/>
        </p:nvSpPr>
        <p:spPr>
          <a:xfrm>
            <a:off x="588525" y="686550"/>
            <a:ext cx="1505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3"/>
          <p:cNvSpPr txBox="1"/>
          <p:nvPr/>
        </p:nvSpPr>
        <p:spPr>
          <a:xfrm>
            <a:off x="588525" y="484650"/>
            <a:ext cx="1602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ENTREGABLES</a:t>
            </a:r>
            <a:endParaRPr sz="1400" b="0" i="0" u="none" strike="noStrike" cap="none">
              <a:solidFill>
                <a:srgbClr val="000000"/>
              </a:solidFill>
              <a:latin typeface="DM Sans"/>
              <a:ea typeface="DM Sans"/>
              <a:cs typeface="DM Sans"/>
              <a:sym typeface="DM Sans"/>
            </a:endParaRPr>
          </a:p>
        </p:txBody>
      </p:sp>
      <p:sp>
        <p:nvSpPr>
          <p:cNvPr id="225" name="Google Shape;225;p53"/>
          <p:cNvSpPr txBox="1"/>
          <p:nvPr/>
        </p:nvSpPr>
        <p:spPr>
          <a:xfrm>
            <a:off x="501450" y="894975"/>
            <a:ext cx="2795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son?</a:t>
            </a:r>
            <a:endParaRPr sz="4000" b="1" i="0" u="none" strike="noStrike" cap="none">
              <a:solidFill>
                <a:schemeClr val="dk1"/>
              </a:solidFill>
              <a:latin typeface="DM Sans"/>
              <a:ea typeface="DM Sans"/>
              <a:cs typeface="DM Sans"/>
              <a:sym typeface="DM Sans"/>
            </a:endParaRPr>
          </a:p>
        </p:txBody>
      </p:sp>
      <p:sp>
        <p:nvSpPr>
          <p:cNvPr id="226" name="Google Shape;226;p53"/>
          <p:cNvSpPr txBox="1"/>
          <p:nvPr/>
        </p:nvSpPr>
        <p:spPr>
          <a:xfrm>
            <a:off x="501450" y="2584250"/>
            <a:ext cx="37614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500"/>
              <a:buFont typeface="Arial"/>
              <a:buNone/>
            </a:pPr>
            <a:r>
              <a:rPr lang="es" sz="1350" b="0" i="0" u="none" strike="noStrike" cap="none">
                <a:solidFill>
                  <a:schemeClr val="dk1"/>
                </a:solidFill>
                <a:latin typeface="DM Sans"/>
                <a:ea typeface="DM Sans"/>
                <a:cs typeface="DM Sans"/>
                <a:sym typeface="DM Sans"/>
              </a:rPr>
              <a:t>Actividades que les permitirán avanzar en el desarrollo del proyecto final. Deberán ser subidas a la plataforma hasta 7 días luego de la clase para ser corregidas por cada tutor/a. </a:t>
            </a:r>
            <a:endParaRPr sz="1350" b="0" i="0" u="none" strike="noStrike" cap="none">
              <a:solidFill>
                <a:srgbClr val="000000"/>
              </a:solidFill>
              <a:latin typeface="DM Sans"/>
              <a:ea typeface="DM Sans"/>
              <a:cs typeface="DM Sans"/>
              <a:sym typeface="DM Sans"/>
            </a:endParaRPr>
          </a:p>
        </p:txBody>
      </p:sp>
      <p:sp>
        <p:nvSpPr>
          <p:cNvPr id="227" name="Google Shape;227;p53"/>
          <p:cNvSpPr txBox="1"/>
          <p:nvPr/>
        </p:nvSpPr>
        <p:spPr>
          <a:xfrm>
            <a:off x="1025750" y="2106775"/>
            <a:ext cx="286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Entregables</a:t>
            </a:r>
            <a:endParaRPr sz="1400" b="1" i="0" u="none" strike="noStrike" cap="none">
              <a:solidFill>
                <a:srgbClr val="000000"/>
              </a:solidFill>
              <a:latin typeface="DM Sans"/>
              <a:ea typeface="DM Sans"/>
              <a:cs typeface="DM Sans"/>
              <a:sym typeface="DM Sans"/>
            </a:endParaRPr>
          </a:p>
        </p:txBody>
      </p:sp>
      <p:grpSp>
        <p:nvGrpSpPr>
          <p:cNvPr id="228" name="Google Shape;228;p53"/>
          <p:cNvGrpSpPr/>
          <p:nvPr/>
        </p:nvGrpSpPr>
        <p:grpSpPr>
          <a:xfrm>
            <a:off x="501465" y="2087802"/>
            <a:ext cx="431074" cy="431074"/>
            <a:chOff x="7208351" y="2467173"/>
            <a:chExt cx="738900" cy="738900"/>
          </a:xfrm>
        </p:grpSpPr>
        <p:sp>
          <p:nvSpPr>
            <p:cNvPr id="229" name="Google Shape;229;p53"/>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0" name="Google Shape;230;p53"/>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4"/>
          <p:cNvSpPr txBox="1"/>
          <p:nvPr/>
        </p:nvSpPr>
        <p:spPr>
          <a:xfrm>
            <a:off x="501450" y="894975"/>
            <a:ext cx="3843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Proyecto final</a:t>
            </a:r>
            <a:endParaRPr sz="4000" b="1" i="0" u="none" strike="noStrike" cap="none">
              <a:solidFill>
                <a:schemeClr val="dk1"/>
              </a:solidFill>
              <a:latin typeface="DM Sans"/>
              <a:ea typeface="DM Sans"/>
              <a:cs typeface="DM Sans"/>
              <a:sym typeface="DM Sans"/>
            </a:endParaRPr>
          </a:p>
        </p:txBody>
      </p:sp>
      <p:sp>
        <p:nvSpPr>
          <p:cNvPr id="236" name="Google Shape;236;p54"/>
          <p:cNvSpPr txBox="1"/>
          <p:nvPr/>
        </p:nvSpPr>
        <p:spPr>
          <a:xfrm>
            <a:off x="473350" y="19081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 Proyecto final se construye a partir de </a:t>
            </a:r>
            <a:r>
              <a:rPr lang="es" sz="1350" b="1" i="0" u="none" strike="noStrike" cap="none">
                <a:solidFill>
                  <a:srgbClr val="000000"/>
                </a:solidFill>
                <a:highlight>
                  <a:srgbClr val="EAFF6A"/>
                </a:highlight>
                <a:latin typeface="DM Sans"/>
                <a:ea typeface="DM Sans"/>
                <a:cs typeface="DM Sans"/>
                <a:sym typeface="DM Sans"/>
              </a:rPr>
              <a:t>los entregables</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 objetivo es que cada estudiante pueda utilizar su Proyecto final como parte de su portfolio personal.</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237" name="Google Shape;237;p54"/>
          <p:cNvSpPr txBox="1"/>
          <p:nvPr/>
        </p:nvSpPr>
        <p:spPr>
          <a:xfrm>
            <a:off x="4527575" y="1908175"/>
            <a:ext cx="4140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El Proyecto Final se debe subir a la plataforma la </a:t>
            </a:r>
            <a:r>
              <a:rPr lang="es" sz="1350" b="0" i="0" u="sng" strike="noStrike" cap="none">
                <a:solidFill>
                  <a:srgbClr val="000000"/>
                </a:solidFill>
                <a:latin typeface="DM Sans"/>
                <a:ea typeface="DM Sans"/>
                <a:cs typeface="DM Sans"/>
                <a:sym typeface="DM Sans"/>
              </a:rPr>
              <a:t> última clase</a:t>
            </a:r>
            <a:r>
              <a:rPr lang="es" sz="1350" b="0" i="0" u="none" strike="noStrike" cap="none">
                <a:solidFill>
                  <a:srgbClr val="000000"/>
                </a:solidFill>
                <a:latin typeface="DM Sans"/>
                <a:ea typeface="DM Sans"/>
                <a:cs typeface="DM Sans"/>
                <a:sym typeface="DM Sans"/>
              </a:rPr>
              <a:t> del curso. En caso de no hacerlo </a:t>
            </a:r>
            <a:r>
              <a:rPr lang="es" sz="1350" b="1" i="0" u="none" strike="noStrike" cap="none">
                <a:solidFill>
                  <a:srgbClr val="000000"/>
                </a:solidFill>
                <a:latin typeface="DM Sans"/>
                <a:ea typeface="DM Sans"/>
                <a:cs typeface="DM Sans"/>
                <a:sym typeface="DM Sans"/>
              </a:rPr>
              <a:t>tendrás 20 días </a:t>
            </a:r>
            <a:r>
              <a:rPr lang="es" sz="1350" b="0" i="0" u="none" strike="noStrike" cap="none">
                <a:solidFill>
                  <a:srgbClr val="000000"/>
                </a:solidFill>
                <a:latin typeface="DM Sans"/>
                <a:ea typeface="DM Sans"/>
                <a:cs typeface="DM Sans"/>
                <a:sym typeface="DM Sans"/>
              </a:rPr>
              <a:t>a partir de la finalización del curso para cargarlo en la plataforma. Pasados esos días, el botón de entrega se inhabilitará.</a:t>
            </a:r>
            <a:endParaRPr sz="1350" b="0" i="0" u="none" strike="noStrike" cap="none">
              <a:solidFill>
                <a:srgbClr val="000000"/>
              </a:solidFill>
              <a:latin typeface="DM Sans"/>
              <a:ea typeface="DM Sans"/>
              <a:cs typeface="DM Sans"/>
              <a:sym typeface="DM Sans"/>
            </a:endParaRPr>
          </a:p>
        </p:txBody>
      </p:sp>
      <p:sp>
        <p:nvSpPr>
          <p:cNvPr id="238" name="Google Shape;238;p54"/>
          <p:cNvSpPr/>
          <p:nvPr/>
        </p:nvSpPr>
        <p:spPr>
          <a:xfrm>
            <a:off x="588525" y="686550"/>
            <a:ext cx="18318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4"/>
          <p:cNvSpPr txBox="1"/>
          <p:nvPr/>
        </p:nvSpPr>
        <p:spPr>
          <a:xfrm>
            <a:off x="588525" y="484650"/>
            <a:ext cx="1831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5"/>
          <p:cNvSpPr txBox="1"/>
          <p:nvPr/>
        </p:nvSpPr>
        <p:spPr>
          <a:xfrm>
            <a:off x="1461300" y="2343663"/>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¿Cuál es nuestro </a:t>
            </a:r>
            <a:r>
              <a:rPr lang="es" sz="4000" b="1" i="0" u="sng" strike="noStrike" cap="none">
                <a:solidFill>
                  <a:schemeClr val="dk1"/>
                </a:solidFill>
                <a:latin typeface="DM Sans"/>
                <a:ea typeface="DM Sans"/>
                <a:cs typeface="DM Sans"/>
                <a:sym typeface="DM Sans"/>
              </a:rPr>
              <a:t>Proyecto final?</a:t>
            </a:r>
            <a:endParaRPr sz="4000" b="1" i="0" u="sng" strike="noStrike" cap="none">
              <a:solidFill>
                <a:schemeClr val="dk1"/>
              </a:solidFill>
              <a:latin typeface="DM Sans"/>
              <a:ea typeface="DM Sans"/>
              <a:cs typeface="DM Sans"/>
              <a:sym typeface="DM Sans"/>
            </a:endParaRPr>
          </a:p>
        </p:txBody>
      </p:sp>
      <p:grpSp>
        <p:nvGrpSpPr>
          <p:cNvPr id="245" name="Google Shape;245;p55"/>
          <p:cNvGrpSpPr/>
          <p:nvPr/>
        </p:nvGrpSpPr>
        <p:grpSpPr>
          <a:xfrm>
            <a:off x="4202551" y="1506835"/>
            <a:ext cx="738900" cy="738900"/>
            <a:chOff x="7208351" y="2467173"/>
            <a:chExt cx="738900" cy="738900"/>
          </a:xfrm>
        </p:grpSpPr>
        <p:sp>
          <p:nvSpPr>
            <p:cNvPr id="246" name="Google Shape;246;p55"/>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7" name="Google Shape;247;p55" title="ícono de proyecto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56"/>
          <p:cNvSpPr txBox="1"/>
          <p:nvPr/>
        </p:nvSpPr>
        <p:spPr>
          <a:xfrm>
            <a:off x="457350" y="1084475"/>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 sz="4000" b="1" i="0" u="none" strike="noStrike" cap="none">
                <a:solidFill>
                  <a:schemeClr val="dk1"/>
                </a:solidFill>
                <a:latin typeface="DM Sans"/>
                <a:ea typeface="DM Sans"/>
                <a:cs typeface="DM Sans"/>
                <a:sym typeface="DM Sans"/>
              </a:rPr>
              <a:t>APLICACIÓN WEB INTERACTIVA</a:t>
            </a:r>
            <a:endParaRPr sz="4000" b="1" i="0" u="none" strike="noStrike" cap="none">
              <a:solidFill>
                <a:schemeClr val="dk1"/>
              </a:solidFill>
              <a:latin typeface="DM Sans"/>
              <a:ea typeface="DM Sans"/>
              <a:cs typeface="DM Sans"/>
              <a:sym typeface="DM Sans"/>
            </a:endParaRPr>
          </a:p>
        </p:txBody>
      </p:sp>
      <p:sp>
        <p:nvSpPr>
          <p:cNvPr id="253" name="Google Shape;253;p56"/>
          <p:cNvSpPr txBox="1"/>
          <p:nvPr/>
        </p:nvSpPr>
        <p:spPr>
          <a:xfrm>
            <a:off x="457350" y="2562575"/>
            <a:ext cx="4730100" cy="232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Consigna: </a:t>
            </a:r>
            <a:endParaRPr sz="1350" b="1"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Crearás una página web interactiva</a:t>
            </a:r>
            <a:r>
              <a:rPr lang="es" sz="1350" b="0" i="0" u="none" strike="noStrike" cap="none">
                <a:solidFill>
                  <a:schemeClr val="dk1"/>
                </a:solidFill>
                <a:latin typeface="DM Sans"/>
                <a:ea typeface="DM Sans"/>
                <a:cs typeface="DM Sans"/>
                <a:sym typeface="DM Sans"/>
              </a:rPr>
              <a:t> de la temática que elijas en JavaScript que permitirá simular distintos procesos.</a:t>
            </a:r>
            <a:r>
              <a:rPr lang="es" sz="1350" b="1" i="0" u="none" strike="noStrike" cap="none">
                <a:solidFill>
                  <a:schemeClr val="dk1"/>
                </a:solidFill>
                <a:latin typeface="DM Sans"/>
                <a:ea typeface="DM Sans"/>
                <a:cs typeface="DM Sans"/>
                <a:sym typeface="DM Sans"/>
              </a:rPr>
              <a:t> Un “simulador”</a:t>
            </a:r>
            <a:r>
              <a:rPr lang="es" sz="1350" b="0" i="0" u="none" strike="noStrike" cap="none">
                <a:solidFill>
                  <a:schemeClr val="dk1"/>
                </a:solidFill>
                <a:latin typeface="DM Sans"/>
                <a:ea typeface="DM Sans"/>
                <a:cs typeface="DM Sans"/>
                <a:sym typeface="DM Sans"/>
              </a:rPr>
              <a:t> es un programa que soluciona ciertas tareas y proporciona al usuario información de valor. </a:t>
            </a:r>
            <a:r>
              <a:rPr lang="es" sz="1350" b="1" i="0" u="none" strike="noStrike" cap="none">
                <a:solidFill>
                  <a:schemeClr val="dk1"/>
                </a:solidFill>
                <a:latin typeface="DM Sans"/>
                <a:ea typeface="DM Sans"/>
                <a:cs typeface="DM Sans"/>
                <a:sym typeface="DM Sans"/>
              </a:rPr>
              <a:t>Utilizarás AJAX y JSON</a:t>
            </a:r>
            <a:r>
              <a:rPr lang="es" sz="1350" b="0" i="0" u="none" strike="noStrike" cap="none">
                <a:solidFill>
                  <a:schemeClr val="dk1"/>
                </a:solidFill>
                <a:latin typeface="DM Sans"/>
                <a:ea typeface="DM Sans"/>
                <a:cs typeface="DM Sans"/>
                <a:sym typeface="DM Sans"/>
              </a:rPr>
              <a:t> para obtener datos y diversas herramientas de JS como </a:t>
            </a:r>
            <a:r>
              <a:rPr lang="es" sz="1350" b="1" i="0" u="none" strike="noStrike" cap="none">
                <a:solidFill>
                  <a:schemeClr val="dk1"/>
                </a:solidFill>
                <a:latin typeface="DM Sans"/>
                <a:ea typeface="DM Sans"/>
                <a:cs typeface="DM Sans"/>
                <a:sym typeface="DM Sans"/>
              </a:rPr>
              <a:t>librerías, promises, async y frameworks</a:t>
            </a:r>
            <a:r>
              <a:rPr lang="es" sz="1350" b="0" i="0" u="none" strike="noStrike" cap="none">
                <a:solidFill>
                  <a:schemeClr val="dk1"/>
                </a:solidFill>
                <a:latin typeface="DM Sans"/>
                <a:ea typeface="DM Sans"/>
                <a:cs typeface="DM Sans"/>
                <a:sym typeface="DM Sans"/>
              </a:rPr>
              <a:t> para controlar eventos en la interfaz y producir animaciones en respuesta. </a:t>
            </a:r>
            <a:endParaRPr sz="1350" b="0" i="0" u="none" strike="noStrike" cap="none">
              <a:solidFill>
                <a:schemeClr val="dk1"/>
              </a:solidFill>
              <a:latin typeface="DM Sans"/>
              <a:ea typeface="DM Sans"/>
              <a:cs typeface="DM Sans"/>
              <a:sym typeface="DM Sans"/>
            </a:endParaRPr>
          </a:p>
        </p:txBody>
      </p:sp>
      <p:sp>
        <p:nvSpPr>
          <p:cNvPr id="254" name="Google Shape;254;p5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pic>
        <p:nvPicPr>
          <p:cNvPr id="255" name="Google Shape;255;p56"/>
          <p:cNvPicPr preferRelativeResize="0"/>
          <p:nvPr/>
        </p:nvPicPr>
        <p:blipFill rotWithShape="1">
          <a:blip r:embed="rId3">
            <a:alphaModFix/>
          </a:blip>
          <a:srcRect t="3060" b="3051"/>
          <a:stretch/>
        </p:blipFill>
        <p:spPr>
          <a:xfrm>
            <a:off x="5712875" y="468275"/>
            <a:ext cx="2923973" cy="4118748"/>
          </a:xfrm>
          <a:prstGeom prst="rect">
            <a:avLst/>
          </a:prstGeom>
          <a:noFill/>
          <a:ln>
            <a:noFill/>
          </a:ln>
        </p:spPr>
      </p:pic>
      <p:grpSp>
        <p:nvGrpSpPr>
          <p:cNvPr id="256" name="Google Shape;256;p56"/>
          <p:cNvGrpSpPr/>
          <p:nvPr/>
        </p:nvGrpSpPr>
        <p:grpSpPr>
          <a:xfrm>
            <a:off x="457346" y="468299"/>
            <a:ext cx="431074" cy="431074"/>
            <a:chOff x="7208351" y="2467173"/>
            <a:chExt cx="738900" cy="738900"/>
          </a:xfrm>
        </p:grpSpPr>
        <p:sp>
          <p:nvSpPr>
            <p:cNvPr id="257" name="Google Shape;257;p56"/>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8" name="Google Shape;258;p56" title="ícono de proyecto final"/>
            <p:cNvPicPr preferRelativeResize="0"/>
            <p:nvPr/>
          </p:nvPicPr>
          <p:blipFill rotWithShape="1">
            <a:blip r:embed="rId4">
              <a:alphaModFix/>
            </a:blip>
            <a:srcRect/>
            <a:stretch/>
          </p:blipFill>
          <p:spPr>
            <a:xfrm>
              <a:off x="7352500" y="2611301"/>
              <a:ext cx="450600" cy="450622"/>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7"/>
          <p:cNvSpPr txBox="1"/>
          <p:nvPr/>
        </p:nvSpPr>
        <p:spPr>
          <a:xfrm>
            <a:off x="457350" y="1034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Proyectos de nuestros estudiantes</a:t>
            </a:r>
            <a:endParaRPr sz="4000" b="1" i="0" u="none" strike="noStrike" cap="none">
              <a:solidFill>
                <a:schemeClr val="dk1"/>
              </a:solidFill>
              <a:latin typeface="DM Sans"/>
              <a:ea typeface="DM Sans"/>
              <a:cs typeface="DM Sans"/>
              <a:sym typeface="DM Sans"/>
            </a:endParaRPr>
          </a:p>
        </p:txBody>
      </p:sp>
      <p:sp>
        <p:nvSpPr>
          <p:cNvPr id="264" name="Google Shape;264;p57"/>
          <p:cNvSpPr txBox="1"/>
          <p:nvPr/>
        </p:nvSpPr>
        <p:spPr>
          <a:xfrm>
            <a:off x="2305725" y="4002950"/>
            <a:ext cx="38346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¡Esperamos que les resulten inspiradores!</a:t>
            </a:r>
            <a:endParaRPr sz="1350" b="1" i="0" u="none" strike="noStrike" cap="none">
              <a:solidFill>
                <a:srgbClr val="000000"/>
              </a:solidFill>
              <a:latin typeface="DM Sans"/>
              <a:ea typeface="DM Sans"/>
              <a:cs typeface="DM Sans"/>
              <a:sym typeface="DM Sans"/>
            </a:endParaRPr>
          </a:p>
        </p:txBody>
      </p:sp>
      <p:sp>
        <p:nvSpPr>
          <p:cNvPr id="265" name="Google Shape;265;p5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grpSp>
        <p:nvGrpSpPr>
          <p:cNvPr id="266" name="Google Shape;266;p57"/>
          <p:cNvGrpSpPr/>
          <p:nvPr/>
        </p:nvGrpSpPr>
        <p:grpSpPr>
          <a:xfrm>
            <a:off x="457346" y="468299"/>
            <a:ext cx="431074" cy="431074"/>
            <a:chOff x="7208351" y="2467173"/>
            <a:chExt cx="738900" cy="738900"/>
          </a:xfrm>
        </p:grpSpPr>
        <p:sp>
          <p:nvSpPr>
            <p:cNvPr id="267" name="Google Shape;267;p57"/>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8" name="Google Shape;268;p57" title="ícono de proyecto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269" name="Google Shape;269;p57"/>
          <p:cNvSpPr txBox="1"/>
          <p:nvPr/>
        </p:nvSpPr>
        <p:spPr>
          <a:xfrm>
            <a:off x="825125" y="2523175"/>
            <a:ext cx="9322500" cy="134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15000"/>
              </a:lnSpc>
              <a:spcBef>
                <a:spcPts val="0"/>
              </a:spcBef>
              <a:spcAft>
                <a:spcPts val="0"/>
              </a:spcAft>
              <a:buClr>
                <a:srgbClr val="EA90FF"/>
              </a:buClr>
              <a:buSzPts val="1350"/>
              <a:buFont typeface="DM Sans"/>
              <a:buChar char="●"/>
            </a:pPr>
            <a:r>
              <a:rPr lang="es" sz="1350" b="0" i="0" u="none" strike="noStrike" cap="none">
                <a:solidFill>
                  <a:srgbClr val="333333"/>
                </a:solidFill>
                <a:latin typeface="DM Sans"/>
                <a:ea typeface="DM Sans"/>
                <a:cs typeface="DM Sans"/>
                <a:sym typeface="DM Sans"/>
              </a:rPr>
              <a:t>Tienda de PC: 			</a:t>
            </a:r>
            <a:r>
              <a:rPr lang="es" sz="1350" b="0" i="0" u="sng" strike="noStrike" cap="none">
                <a:solidFill>
                  <a:schemeClr val="folHlink"/>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https://bcoalova.github.io/CODER-js-Tienda/</a:t>
            </a:r>
            <a:endParaRPr sz="1350" b="0" i="0" u="none" strike="noStrike" cap="none">
              <a:solidFill>
                <a:srgbClr val="333333"/>
              </a:solidFill>
              <a:latin typeface="DM Sans"/>
              <a:ea typeface="DM Sans"/>
              <a:cs typeface="DM Sans"/>
              <a:sym typeface="DM Sans"/>
            </a:endParaRPr>
          </a:p>
          <a:p>
            <a:pPr marL="457200" marR="0" lvl="0" indent="-314325" algn="l" rtl="0">
              <a:lnSpc>
                <a:spcPct val="115000"/>
              </a:lnSpc>
              <a:spcBef>
                <a:spcPts val="0"/>
              </a:spcBef>
              <a:spcAft>
                <a:spcPts val="0"/>
              </a:spcAft>
              <a:buClr>
                <a:srgbClr val="EA90FF"/>
              </a:buClr>
              <a:buSzPts val="1350"/>
              <a:buFont typeface="DM Sans"/>
              <a:buChar char="●"/>
            </a:pPr>
            <a:r>
              <a:rPr lang="es" sz="1350" b="0" i="0" u="none" strike="noStrike" cap="none">
                <a:solidFill>
                  <a:srgbClr val="333333"/>
                </a:solidFill>
                <a:latin typeface="DM Sans"/>
                <a:ea typeface="DM Sans"/>
                <a:cs typeface="DM Sans"/>
                <a:sym typeface="DM Sans"/>
              </a:rPr>
              <a:t>Tienda de Bebidas: 		</a:t>
            </a:r>
            <a:r>
              <a:rPr lang="es" sz="1350" b="0" i="0" u="sng" strike="noStrike" cap="none">
                <a:solidFill>
                  <a:schemeClr val="folHlink"/>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https://vanifederici.github.io/mono-galactico/</a:t>
            </a:r>
            <a:endParaRPr sz="1350" b="0" i="0" u="none" strike="noStrike" cap="none">
              <a:solidFill>
                <a:srgbClr val="333333"/>
              </a:solidFill>
              <a:latin typeface="DM Sans"/>
              <a:ea typeface="DM Sans"/>
              <a:cs typeface="DM Sans"/>
              <a:sym typeface="DM Sans"/>
            </a:endParaRPr>
          </a:p>
          <a:p>
            <a:pPr marL="457200" marR="0" lvl="0" indent="-314325" algn="l" rtl="0">
              <a:lnSpc>
                <a:spcPct val="115000"/>
              </a:lnSpc>
              <a:spcBef>
                <a:spcPts val="0"/>
              </a:spcBef>
              <a:spcAft>
                <a:spcPts val="0"/>
              </a:spcAft>
              <a:buClr>
                <a:srgbClr val="EA90FF"/>
              </a:buClr>
              <a:buSzPts val="1350"/>
              <a:buFont typeface="DM Sans"/>
              <a:buChar char="●"/>
            </a:pPr>
            <a:r>
              <a:rPr lang="es" sz="1350" b="0" i="0" u="none" strike="noStrike" cap="none">
                <a:solidFill>
                  <a:srgbClr val="333333"/>
                </a:solidFill>
                <a:latin typeface="DM Sans"/>
                <a:ea typeface="DM Sans"/>
                <a:cs typeface="DM Sans"/>
                <a:sym typeface="DM Sans"/>
              </a:rPr>
              <a:t>Conversor de divisas:  		</a:t>
            </a:r>
            <a:r>
              <a:rPr lang="es" sz="1350" b="0" i="0" u="sng" strike="noStrike" cap="none">
                <a:solidFill>
                  <a:schemeClr val="folHlink"/>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https://conversor-de-monedas.000webhostapp.com/index.html</a:t>
            </a:r>
            <a:endParaRPr sz="1350" b="0" i="0" u="none" strike="noStrike" cap="none">
              <a:solidFill>
                <a:srgbClr val="333333"/>
              </a:solidFill>
              <a:latin typeface="DM Sans"/>
              <a:ea typeface="DM Sans"/>
              <a:cs typeface="DM Sans"/>
              <a:sym typeface="DM Sans"/>
            </a:endParaRPr>
          </a:p>
          <a:p>
            <a:pPr marL="457200" marR="0" lvl="0" indent="-314325" algn="l" rtl="0">
              <a:lnSpc>
                <a:spcPct val="115000"/>
              </a:lnSpc>
              <a:spcBef>
                <a:spcPts val="0"/>
              </a:spcBef>
              <a:spcAft>
                <a:spcPts val="0"/>
              </a:spcAft>
              <a:buClr>
                <a:srgbClr val="EA90FF"/>
              </a:buClr>
              <a:buSzPts val="1350"/>
              <a:buFont typeface="DM Sans"/>
              <a:buChar char="●"/>
            </a:pPr>
            <a:r>
              <a:rPr lang="es" sz="1350" b="0" i="0" u="none" strike="noStrike" cap="none">
                <a:solidFill>
                  <a:srgbClr val="333333"/>
                </a:solidFill>
                <a:latin typeface="DM Sans"/>
                <a:ea typeface="DM Sans"/>
                <a:cs typeface="DM Sans"/>
                <a:sym typeface="DM Sans"/>
              </a:rPr>
              <a:t>Buscador de reservar:		</a:t>
            </a:r>
            <a:r>
              <a:rPr lang="es" sz="1350" b="0" i="0" u="sng" strike="noStrike" cap="none">
                <a:solidFill>
                  <a:schemeClr val="folHlink"/>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https://antopr.github.io/Javascript-Coder/#</a:t>
            </a:r>
            <a:endParaRPr sz="1350" b="0" i="0" u="none" strike="noStrike" cap="none">
              <a:solidFill>
                <a:srgbClr val="333333"/>
              </a:solidFill>
              <a:latin typeface="DM Sans"/>
              <a:ea typeface="DM Sans"/>
              <a:cs typeface="DM Sans"/>
              <a:sym typeface="DM Sans"/>
            </a:endParaRPr>
          </a:p>
          <a:p>
            <a:pPr marL="457200" marR="0" lvl="0" indent="-314325" algn="l" rtl="0">
              <a:lnSpc>
                <a:spcPct val="115000"/>
              </a:lnSpc>
              <a:spcBef>
                <a:spcPts val="0"/>
              </a:spcBef>
              <a:spcAft>
                <a:spcPts val="0"/>
              </a:spcAft>
              <a:buClr>
                <a:srgbClr val="EA90FF"/>
              </a:buClr>
              <a:buSzPts val="1350"/>
              <a:buFont typeface="DM Sans"/>
              <a:buChar char="●"/>
            </a:pPr>
            <a:r>
              <a:rPr lang="es" sz="1350" b="0" i="0" u="none" strike="noStrike" cap="none">
                <a:solidFill>
                  <a:srgbClr val="333333"/>
                </a:solidFill>
                <a:latin typeface="DM Sans"/>
                <a:ea typeface="DM Sans"/>
                <a:cs typeface="DM Sans"/>
                <a:sym typeface="DM Sans"/>
              </a:rPr>
              <a:t>Simulador de préstamos: 	</a:t>
            </a:r>
            <a:r>
              <a:rPr lang="es" sz="1350" b="0" i="0" u="sng" strike="noStrike" cap="none">
                <a:solidFill>
                  <a:schemeClr val="folHlink"/>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https://mguidocaruso.github.io/AlPrestamo/</a:t>
            </a:r>
            <a:endParaRPr sz="1350" b="0" i="0" u="none" strike="noStrike" cap="none">
              <a:solidFill>
                <a:srgbClr val="333333"/>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8"/>
          <p:cNvSpPr/>
          <p:nvPr/>
        </p:nvSpPr>
        <p:spPr>
          <a:xfrm>
            <a:off x="514941" y="3395753"/>
            <a:ext cx="7524000" cy="472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8"/>
          <p:cNvSpPr/>
          <p:nvPr/>
        </p:nvSpPr>
        <p:spPr>
          <a:xfrm>
            <a:off x="515502" y="2441858"/>
            <a:ext cx="7524000" cy="472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sp>
        <p:nvSpPr>
          <p:cNvPr id="277" name="Google Shape;277;p58"/>
          <p:cNvSpPr/>
          <p:nvPr/>
        </p:nvSpPr>
        <p:spPr>
          <a:xfrm>
            <a:off x="539288" y="1556887"/>
            <a:ext cx="1776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8"/>
          <p:cNvSpPr txBox="1"/>
          <p:nvPr/>
        </p:nvSpPr>
        <p:spPr>
          <a:xfrm>
            <a:off x="547329" y="1521213"/>
            <a:ext cx="18102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Entrega</a:t>
            </a:r>
            <a:endParaRPr sz="1400" b="1" i="0" u="none" strike="noStrike" cap="none">
              <a:solidFill>
                <a:srgbClr val="000000"/>
              </a:solidFill>
              <a:latin typeface="DM Sans"/>
              <a:ea typeface="DM Sans"/>
              <a:cs typeface="DM Sans"/>
              <a:sym typeface="DM Sans"/>
            </a:endParaRPr>
          </a:p>
        </p:txBody>
      </p:sp>
      <p:sp>
        <p:nvSpPr>
          <p:cNvPr id="279" name="Google Shape;279;p58"/>
          <p:cNvSpPr txBox="1"/>
          <p:nvPr/>
        </p:nvSpPr>
        <p:spPr>
          <a:xfrm>
            <a:off x="1049349" y="1989060"/>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1° entrega</a:t>
            </a:r>
            <a:endParaRPr sz="1200" b="0" i="0" u="none" strike="noStrike" cap="none">
              <a:solidFill>
                <a:srgbClr val="000000"/>
              </a:solidFill>
              <a:latin typeface="DM Sans"/>
              <a:ea typeface="DM Sans"/>
              <a:cs typeface="DM Sans"/>
              <a:sym typeface="DM Sans"/>
            </a:endParaRPr>
          </a:p>
        </p:txBody>
      </p:sp>
      <p:sp>
        <p:nvSpPr>
          <p:cNvPr id="280" name="Google Shape;280;p58"/>
          <p:cNvSpPr/>
          <p:nvPr/>
        </p:nvSpPr>
        <p:spPr>
          <a:xfrm>
            <a:off x="2489650" y="1556887"/>
            <a:ext cx="35745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58"/>
          <p:cNvSpPr txBox="1"/>
          <p:nvPr/>
        </p:nvSpPr>
        <p:spPr>
          <a:xfrm>
            <a:off x="2336432" y="1521200"/>
            <a:ext cx="38559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DM Sans"/>
              <a:ea typeface="DM Sans"/>
              <a:cs typeface="DM Sans"/>
              <a:sym typeface="DM Sans"/>
            </a:endParaRPr>
          </a:p>
        </p:txBody>
      </p:sp>
      <p:sp>
        <p:nvSpPr>
          <p:cNvPr id="282" name="Google Shape;282;p58"/>
          <p:cNvSpPr/>
          <p:nvPr/>
        </p:nvSpPr>
        <p:spPr>
          <a:xfrm>
            <a:off x="6255898" y="1556887"/>
            <a:ext cx="1776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8"/>
          <p:cNvSpPr txBox="1"/>
          <p:nvPr/>
        </p:nvSpPr>
        <p:spPr>
          <a:xfrm>
            <a:off x="6213390" y="1521213"/>
            <a:ext cx="18102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Fecha</a:t>
            </a:r>
            <a:endParaRPr sz="1400" b="1" i="0" u="none" strike="noStrike" cap="none">
              <a:solidFill>
                <a:srgbClr val="000000"/>
              </a:solidFill>
              <a:latin typeface="DM Sans"/>
              <a:ea typeface="DM Sans"/>
              <a:cs typeface="DM Sans"/>
              <a:sym typeface="DM Sans"/>
            </a:endParaRPr>
          </a:p>
        </p:txBody>
      </p:sp>
      <p:sp>
        <p:nvSpPr>
          <p:cNvPr id="284" name="Google Shape;284;p58"/>
          <p:cNvSpPr txBox="1"/>
          <p:nvPr/>
        </p:nvSpPr>
        <p:spPr>
          <a:xfrm>
            <a:off x="1049361" y="2473082"/>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2° entrega</a:t>
            </a:r>
            <a:endParaRPr sz="1200" b="0" i="0" u="none" strike="noStrike" cap="none">
              <a:solidFill>
                <a:srgbClr val="000000"/>
              </a:solidFill>
              <a:latin typeface="DM Sans"/>
              <a:ea typeface="DM Sans"/>
              <a:cs typeface="DM Sans"/>
              <a:sym typeface="DM Sans"/>
            </a:endParaRPr>
          </a:p>
        </p:txBody>
      </p:sp>
      <p:sp>
        <p:nvSpPr>
          <p:cNvPr id="285" name="Google Shape;285;p58"/>
          <p:cNvSpPr txBox="1"/>
          <p:nvPr/>
        </p:nvSpPr>
        <p:spPr>
          <a:xfrm>
            <a:off x="6640476" y="1960220"/>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Semana 4</a:t>
            </a:r>
            <a:endParaRPr sz="1200" b="0" i="0" u="none" strike="noStrike" cap="none">
              <a:solidFill>
                <a:srgbClr val="000000"/>
              </a:solidFill>
              <a:latin typeface="DM Sans"/>
              <a:ea typeface="DM Sans"/>
              <a:cs typeface="DM Sans"/>
              <a:sym typeface="DM Sans"/>
            </a:endParaRPr>
          </a:p>
        </p:txBody>
      </p:sp>
      <p:sp>
        <p:nvSpPr>
          <p:cNvPr id="286" name="Google Shape;286;p58"/>
          <p:cNvSpPr txBox="1"/>
          <p:nvPr/>
        </p:nvSpPr>
        <p:spPr>
          <a:xfrm>
            <a:off x="6640476" y="2490155"/>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Semana 7</a:t>
            </a:r>
            <a:endParaRPr sz="1200" b="0" i="0" u="none" strike="noStrike" cap="none">
              <a:solidFill>
                <a:srgbClr val="000000"/>
              </a:solidFill>
              <a:latin typeface="DM Sans"/>
              <a:ea typeface="DM Sans"/>
              <a:cs typeface="DM Sans"/>
              <a:sym typeface="DM Sans"/>
            </a:endParaRPr>
          </a:p>
        </p:txBody>
      </p:sp>
      <p:sp>
        <p:nvSpPr>
          <p:cNvPr id="287" name="Google Shape;287;p58"/>
          <p:cNvSpPr txBox="1"/>
          <p:nvPr/>
        </p:nvSpPr>
        <p:spPr>
          <a:xfrm>
            <a:off x="930548" y="2957102"/>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chemeClr val="dk1"/>
                </a:solidFill>
                <a:latin typeface="DM Sans"/>
                <a:ea typeface="DM Sans"/>
                <a:cs typeface="DM Sans"/>
                <a:sym typeface="DM Sans"/>
              </a:rPr>
              <a:t>Proyecto Final</a:t>
            </a:r>
            <a:endParaRPr sz="1200" b="0" i="0" u="none" strike="noStrike" cap="none">
              <a:solidFill>
                <a:schemeClr val="dk1"/>
              </a:solidFill>
              <a:latin typeface="DM Sans"/>
              <a:ea typeface="DM Sans"/>
              <a:cs typeface="DM Sans"/>
              <a:sym typeface="DM Sans"/>
            </a:endParaRPr>
          </a:p>
        </p:txBody>
      </p:sp>
      <p:sp>
        <p:nvSpPr>
          <p:cNvPr id="288" name="Google Shape;288;p58"/>
          <p:cNvSpPr txBox="1"/>
          <p:nvPr/>
        </p:nvSpPr>
        <p:spPr>
          <a:xfrm>
            <a:off x="6640463" y="2942952"/>
            <a:ext cx="18102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chemeClr val="dk1"/>
                </a:solidFill>
                <a:latin typeface="DM Sans"/>
                <a:ea typeface="DM Sans"/>
                <a:cs typeface="DM Sans"/>
                <a:sym typeface="DM Sans"/>
              </a:rPr>
              <a:t>Semana 10</a:t>
            </a:r>
            <a:endParaRPr sz="1200" b="0" i="0" u="none" strike="noStrike" cap="none">
              <a:solidFill>
                <a:schemeClr val="dk1"/>
              </a:solidFill>
              <a:latin typeface="DM Sans"/>
              <a:ea typeface="DM Sans"/>
              <a:cs typeface="DM Sans"/>
              <a:sym typeface="DM Sans"/>
            </a:endParaRPr>
          </a:p>
        </p:txBody>
      </p:sp>
      <p:sp>
        <p:nvSpPr>
          <p:cNvPr id="289" name="Google Shape;289;p58"/>
          <p:cNvSpPr txBox="1"/>
          <p:nvPr/>
        </p:nvSpPr>
        <p:spPr>
          <a:xfrm>
            <a:off x="2596982" y="3925150"/>
            <a:ext cx="38187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DM Sans"/>
              <a:ea typeface="DM Sans"/>
              <a:cs typeface="DM Sans"/>
              <a:sym typeface="DM Sans"/>
            </a:endParaRPr>
          </a:p>
        </p:txBody>
      </p:sp>
      <p:grpSp>
        <p:nvGrpSpPr>
          <p:cNvPr id="290" name="Google Shape;290;p58"/>
          <p:cNvGrpSpPr/>
          <p:nvPr/>
        </p:nvGrpSpPr>
        <p:grpSpPr>
          <a:xfrm>
            <a:off x="457346" y="468299"/>
            <a:ext cx="431074" cy="431074"/>
            <a:chOff x="7208351" y="2467173"/>
            <a:chExt cx="738900" cy="738900"/>
          </a:xfrm>
        </p:grpSpPr>
        <p:sp>
          <p:nvSpPr>
            <p:cNvPr id="291" name="Google Shape;291;p5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2" name="Google Shape;292;p58" title="ícono de proyecto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PROYECTO FINAL</a:t>
            </a:r>
            <a:endParaRPr sz="1400" b="0" i="0" u="none" strike="noStrike" cap="none">
              <a:solidFill>
                <a:srgbClr val="000000"/>
              </a:solidFill>
              <a:latin typeface="DM Sans"/>
              <a:ea typeface="DM Sans"/>
              <a:cs typeface="DM Sans"/>
              <a:sym typeface="DM Sans"/>
            </a:endParaRPr>
          </a:p>
        </p:txBody>
      </p:sp>
      <p:grpSp>
        <p:nvGrpSpPr>
          <p:cNvPr id="298" name="Google Shape;298;p59"/>
          <p:cNvGrpSpPr/>
          <p:nvPr/>
        </p:nvGrpSpPr>
        <p:grpSpPr>
          <a:xfrm>
            <a:off x="457346" y="468299"/>
            <a:ext cx="431074" cy="431074"/>
            <a:chOff x="7208351" y="2467173"/>
            <a:chExt cx="738900" cy="738900"/>
          </a:xfrm>
        </p:grpSpPr>
        <p:sp>
          <p:nvSpPr>
            <p:cNvPr id="299" name="Google Shape;299;p5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0" name="Google Shape;300;p59" title="ícono de proyecto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graphicFrame>
        <p:nvGraphicFramePr>
          <p:cNvPr id="301" name="Google Shape;301;p59"/>
          <p:cNvGraphicFramePr/>
          <p:nvPr/>
        </p:nvGraphicFramePr>
        <p:xfrm>
          <a:off x="1128775" y="1696775"/>
          <a:ext cx="6886450" cy="2233500"/>
        </p:xfrm>
        <a:graphic>
          <a:graphicData uri="http://schemas.openxmlformats.org/drawingml/2006/table">
            <a:tbl>
              <a:tblPr>
                <a:noFill/>
                <a:tableStyleId>{B9DAF2E9-86BA-4169-A461-AC7EFBFDA42B}</a:tableStyleId>
              </a:tblPr>
              <a:tblGrid>
                <a:gridCol w="1713375">
                  <a:extLst>
                    <a:ext uri="{9D8B030D-6E8A-4147-A177-3AD203B41FA5}">
                      <a16:colId xmlns:a16="http://schemas.microsoft.com/office/drawing/2014/main" val="20000"/>
                    </a:ext>
                  </a:extLst>
                </a:gridCol>
                <a:gridCol w="3547575">
                  <a:extLst>
                    <a:ext uri="{9D8B030D-6E8A-4147-A177-3AD203B41FA5}">
                      <a16:colId xmlns:a16="http://schemas.microsoft.com/office/drawing/2014/main" val="20001"/>
                    </a:ext>
                  </a:extLst>
                </a:gridCol>
                <a:gridCol w="1625500">
                  <a:extLst>
                    <a:ext uri="{9D8B030D-6E8A-4147-A177-3AD203B41FA5}">
                      <a16:colId xmlns:a16="http://schemas.microsoft.com/office/drawing/2014/main" val="20002"/>
                    </a:ext>
                  </a:extLst>
                </a:gridCol>
              </a:tblGrid>
              <a:tr h="331075">
                <a:tc>
                  <a:txBody>
                    <a:bodyPr/>
                    <a:lstStyle/>
                    <a:p>
                      <a:pPr marL="0" marR="0" lvl="0" indent="0" algn="ctr" rtl="0">
                        <a:lnSpc>
                          <a:spcPct val="100000"/>
                        </a:lnSpc>
                        <a:spcBef>
                          <a:spcPts val="0"/>
                        </a:spcBef>
                        <a:spcAft>
                          <a:spcPts val="0"/>
                        </a:spcAft>
                        <a:buClr>
                          <a:srgbClr val="000000"/>
                        </a:buClr>
                        <a:buSzPts val="1800"/>
                        <a:buFont typeface="Arial"/>
                        <a:buNone/>
                      </a:pPr>
                      <a:r>
                        <a:rPr lang="es" sz="1350" b="1" i="1" u="none" strike="noStrike" cap="none">
                          <a:latin typeface="DM Sans"/>
                          <a:ea typeface="DM Sans"/>
                          <a:cs typeface="DM Sans"/>
                          <a:sym typeface="DM Sans"/>
                        </a:rPr>
                        <a:t>ENTREGA</a:t>
                      </a:r>
                      <a:endParaRPr sz="1350" b="1" i="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FF6A"/>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s" sz="1350" b="1" i="1" u="none" strike="noStrike" cap="none">
                          <a:latin typeface="DM Sans"/>
                          <a:ea typeface="DM Sans"/>
                          <a:cs typeface="DM Sans"/>
                          <a:sym typeface="DM Sans"/>
                        </a:rPr>
                        <a:t>REQUISITO</a:t>
                      </a:r>
                      <a:endParaRPr sz="1350" b="1" i="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FF6A"/>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s" sz="1350" b="1" i="1" u="none" strike="noStrike" cap="none">
                          <a:latin typeface="DM Sans"/>
                          <a:ea typeface="DM Sans"/>
                          <a:cs typeface="DM Sans"/>
                          <a:sym typeface="DM Sans"/>
                        </a:rPr>
                        <a:t>FECHA</a:t>
                      </a:r>
                      <a:endParaRPr sz="1350" b="1" i="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37225">
                <a:tc>
                  <a:txBody>
                    <a:bodyPr/>
                    <a:lstStyle/>
                    <a:p>
                      <a:pPr marL="0" marR="0" lvl="0" indent="0" algn="ctr" rtl="0">
                        <a:lnSpc>
                          <a:spcPct val="100000"/>
                        </a:lnSpc>
                        <a:spcBef>
                          <a:spcPts val="0"/>
                        </a:spcBef>
                        <a:spcAft>
                          <a:spcPts val="0"/>
                        </a:spcAft>
                        <a:buClr>
                          <a:srgbClr val="000000"/>
                        </a:buClr>
                        <a:buSzPts val="1300"/>
                        <a:buFont typeface="Arial"/>
                        <a:buNone/>
                      </a:pPr>
                      <a:r>
                        <a:rPr lang="es" sz="1350" b="1" u="none" strike="noStrike" cap="none">
                          <a:latin typeface="DM Sans"/>
                          <a:ea typeface="DM Sans"/>
                          <a:cs typeface="DM Sans"/>
                          <a:sym typeface="DM Sans"/>
                        </a:rPr>
                        <a:t>1° entrega</a:t>
                      </a:r>
                      <a:endParaRPr sz="1350" b="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 sz="1350" u="none" strike="noStrike" cap="none">
                          <a:latin typeface="DM Sans"/>
                          <a:ea typeface="DM Sans"/>
                          <a:cs typeface="DM Sans"/>
                          <a:sym typeface="DM Sans"/>
                        </a:rPr>
                        <a:t>Estructura HTML y CSS del proyecto. Variables de JS necesarias. Objetos de JS.</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 sz="1350" u="none" strike="noStrike" cap="none">
                          <a:latin typeface="DM Sans"/>
                          <a:ea typeface="DM Sans"/>
                          <a:cs typeface="DM Sans"/>
                          <a:sym typeface="DM Sans"/>
                        </a:rPr>
                        <a:t>Semana N° 4</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7225">
                <a:tc>
                  <a:txBody>
                    <a:bodyPr/>
                    <a:lstStyle/>
                    <a:p>
                      <a:pPr marL="0" marR="0" lvl="0" indent="0" algn="ctr" rtl="0">
                        <a:lnSpc>
                          <a:spcPct val="100000"/>
                        </a:lnSpc>
                        <a:spcBef>
                          <a:spcPts val="0"/>
                        </a:spcBef>
                        <a:spcAft>
                          <a:spcPts val="0"/>
                        </a:spcAft>
                        <a:buClr>
                          <a:srgbClr val="000000"/>
                        </a:buClr>
                        <a:buSzPts val="1300"/>
                        <a:buFont typeface="Arial"/>
                        <a:buNone/>
                      </a:pPr>
                      <a:r>
                        <a:rPr lang="es" sz="1350" b="1" u="none" strike="noStrike" cap="none">
                          <a:latin typeface="DM Sans"/>
                          <a:ea typeface="DM Sans"/>
                          <a:cs typeface="DM Sans"/>
                          <a:sym typeface="DM Sans"/>
                        </a:rPr>
                        <a:t>2° entrega</a:t>
                      </a:r>
                      <a:endParaRPr sz="1350" b="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solidFill>
                            <a:srgbClr val="000000"/>
                          </a:solidFill>
                          <a:latin typeface="DM Sans"/>
                          <a:ea typeface="DM Sans"/>
                          <a:cs typeface="DM Sans"/>
                          <a:sym typeface="DM Sans"/>
                        </a:rPr>
                        <a:t>Agregar uso de JSON y Storage. DOM y eventos del usuario.</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latin typeface="DM Sans"/>
                          <a:ea typeface="DM Sans"/>
                          <a:cs typeface="DM Sans"/>
                          <a:sym typeface="DM Sans"/>
                        </a:rPr>
                        <a:t>Semana </a:t>
                      </a:r>
                      <a:r>
                        <a:rPr lang="es" sz="1350" u="none" strike="noStrike" cap="none">
                          <a:solidFill>
                            <a:srgbClr val="000000"/>
                          </a:solidFill>
                          <a:latin typeface="DM Sans"/>
                          <a:ea typeface="DM Sans"/>
                          <a:cs typeface="DM Sans"/>
                          <a:sym typeface="DM Sans"/>
                        </a:rPr>
                        <a:t> N° </a:t>
                      </a:r>
                      <a:r>
                        <a:rPr lang="es" sz="1350" u="none" strike="noStrike" cap="none">
                          <a:latin typeface="DM Sans"/>
                          <a:ea typeface="DM Sans"/>
                          <a:cs typeface="DM Sans"/>
                          <a:sym typeface="DM Sans"/>
                        </a:rPr>
                        <a:t>7</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23800">
                <a:tc>
                  <a:txBody>
                    <a:bodyPr/>
                    <a:lstStyle/>
                    <a:p>
                      <a:pPr marL="0" marR="0" lvl="0" indent="0" algn="ctr" rtl="0">
                        <a:lnSpc>
                          <a:spcPct val="100000"/>
                        </a:lnSpc>
                        <a:spcBef>
                          <a:spcPts val="0"/>
                        </a:spcBef>
                        <a:spcAft>
                          <a:spcPts val="0"/>
                        </a:spcAft>
                        <a:buClr>
                          <a:srgbClr val="000000"/>
                        </a:buClr>
                        <a:buSzPts val="1300"/>
                        <a:buFont typeface="Arial"/>
                        <a:buNone/>
                      </a:pPr>
                      <a:r>
                        <a:rPr lang="es" sz="1350" b="1" u="none" strike="noStrike" cap="none">
                          <a:latin typeface="DM Sans"/>
                          <a:ea typeface="DM Sans"/>
                          <a:cs typeface="DM Sans"/>
                          <a:sym typeface="DM Sans"/>
                        </a:rPr>
                        <a:t>Proyecto Final </a:t>
                      </a:r>
                      <a:endParaRPr sz="1350" b="1"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solidFill>
                            <a:srgbClr val="000000"/>
                          </a:solidFill>
                          <a:latin typeface="DM Sans"/>
                          <a:ea typeface="DM Sans"/>
                          <a:cs typeface="DM Sans"/>
                          <a:sym typeface="DM Sans"/>
                        </a:rPr>
                        <a:t>Simulador final funcionando en un archivo HTML con sus archivos JS complementarios.</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100"/>
                        <a:buFont typeface="Arial"/>
                        <a:buNone/>
                      </a:pPr>
                      <a:r>
                        <a:rPr lang="es" sz="1350" u="none" strike="noStrike" cap="none">
                          <a:latin typeface="DM Sans"/>
                          <a:ea typeface="DM Sans"/>
                          <a:cs typeface="DM Sans"/>
                          <a:sym typeface="DM Sans"/>
                        </a:rPr>
                        <a:t>S</a:t>
                      </a:r>
                      <a:r>
                        <a:rPr lang="es" sz="1350" u="none" strike="noStrike" cap="none">
                          <a:solidFill>
                            <a:srgbClr val="000000"/>
                          </a:solidFill>
                          <a:latin typeface="DM Sans"/>
                          <a:ea typeface="DM Sans"/>
                          <a:cs typeface="DM Sans"/>
                          <a:sym typeface="DM Sans"/>
                        </a:rPr>
                        <a:t>emana N° 1</a:t>
                      </a:r>
                      <a:r>
                        <a:rPr lang="es" sz="1350" u="none" strike="noStrike" cap="none">
                          <a:latin typeface="DM Sans"/>
                          <a:ea typeface="DM Sans"/>
                          <a:cs typeface="DM Sans"/>
                          <a:sym typeface="DM Sans"/>
                        </a:rPr>
                        <a:t>0</a:t>
                      </a:r>
                      <a:endParaRPr sz="1350" u="none" strike="noStrike" cap="none">
                        <a:latin typeface="DM Sans"/>
                        <a:ea typeface="DM Sans"/>
                        <a:cs typeface="DM Sans"/>
                        <a:sym typeface="DM Sans"/>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60"/>
          <p:cNvSpPr txBox="1"/>
          <p:nvPr/>
        </p:nvSpPr>
        <p:spPr>
          <a:xfrm>
            <a:off x="1343450" y="20061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Semana #1</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3"/>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3"/>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 va a ser</a:t>
            </a:r>
            <a:endParaRPr sz="4000" b="1" i="0" u="none" strike="noStrike" cap="none">
              <a:solidFill>
                <a:srgbClr val="DEFC52"/>
              </a:solidFill>
              <a:latin typeface="DM Sans"/>
              <a:ea typeface="DM Sans"/>
              <a:cs typeface="DM Sans"/>
              <a:sym typeface="DM Sans"/>
            </a:endParaRPr>
          </a:p>
        </p:txBody>
      </p:sp>
      <p:sp>
        <p:nvSpPr>
          <p:cNvPr id="133" name="Google Shape;133;p43"/>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grabada</a:t>
            </a:r>
            <a:endParaRPr sz="4000" b="1" i="0" u="none" strike="noStrike" cap="none">
              <a:solidFill>
                <a:srgbClr val="EAFF6A"/>
              </a:solidFill>
              <a:latin typeface="DM Sans"/>
              <a:ea typeface="DM Sans"/>
              <a:cs typeface="DM Sans"/>
              <a:sym typeface="DM Sans"/>
            </a:endParaRPr>
          </a:p>
        </p:txBody>
      </p:sp>
      <p:sp>
        <p:nvSpPr>
          <p:cNvPr id="134" name="Google Shape;134;p43"/>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0"/>
        <p:cNvGrpSpPr/>
        <p:nvPr/>
      </p:nvGrpSpPr>
      <p:grpSpPr>
        <a:xfrm>
          <a:off x="0" y="0"/>
          <a:ext cx="0" cy="0"/>
          <a:chOff x="0" y="0"/>
          <a:chExt cx="0" cy="0"/>
        </a:xfrm>
      </p:grpSpPr>
      <p:pic>
        <p:nvPicPr>
          <p:cNvPr id="311" name="Google Shape;311;p61"/>
          <p:cNvPicPr preferRelativeResize="0"/>
          <p:nvPr/>
        </p:nvPicPr>
        <p:blipFill rotWithShape="1">
          <a:blip r:embed="rId3">
            <a:alphaModFix/>
          </a:blip>
          <a:srcRect/>
          <a:stretch/>
        </p:blipFill>
        <p:spPr>
          <a:xfrm>
            <a:off x="1232451" y="622138"/>
            <a:ext cx="6679077" cy="3899225"/>
          </a:xfrm>
          <a:prstGeom prst="rect">
            <a:avLst/>
          </a:prstGeom>
          <a:noFill/>
          <a:ln>
            <a:noFill/>
          </a:ln>
        </p:spPr>
      </p:pic>
      <p:sp>
        <p:nvSpPr>
          <p:cNvPr id="312" name="Google Shape;312;p61"/>
          <p:cNvSpPr txBox="1"/>
          <p:nvPr/>
        </p:nvSpPr>
        <p:spPr>
          <a:xfrm>
            <a:off x="327600" y="279675"/>
            <a:ext cx="3185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chemeClr val="lt1"/>
                </a:solidFill>
                <a:latin typeface="DM Sans"/>
                <a:ea typeface="DM Sans"/>
                <a:cs typeface="DM Sans"/>
                <a:sym typeface="DM Sans"/>
              </a:rPr>
              <a:t>Roadmap</a:t>
            </a:r>
            <a:endParaRPr sz="3000" b="1" i="0" u="none" strike="noStrike" cap="none">
              <a:solidFill>
                <a:schemeClr val="lt1"/>
              </a:solidFill>
              <a:latin typeface="DM Sans"/>
              <a:ea typeface="DM Sans"/>
              <a:cs typeface="DM Sans"/>
              <a:sym typeface="DM Sans"/>
            </a:endParaRPr>
          </a:p>
        </p:txBody>
      </p:sp>
      <p:sp>
        <p:nvSpPr>
          <p:cNvPr id="313" name="Google Shape;313;p61"/>
          <p:cNvSpPr txBox="1"/>
          <p:nvPr/>
        </p:nvSpPr>
        <p:spPr>
          <a:xfrm>
            <a:off x="885025" y="942050"/>
            <a:ext cx="1051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s" sz="900" b="1" i="0" u="none" strike="noStrike" cap="none">
                <a:solidFill>
                  <a:schemeClr val="lt1"/>
                </a:solidFill>
                <a:latin typeface="DM Sans"/>
                <a:ea typeface="DM Sans"/>
                <a:cs typeface="DM Sans"/>
                <a:sym typeface="DM Sans"/>
              </a:rPr>
              <a:t>Inicio: semana de bienvenida</a:t>
            </a:r>
            <a:endParaRPr sz="900" b="1" i="0" u="none" strike="noStrike" cap="none">
              <a:solidFill>
                <a:schemeClr val="lt1"/>
              </a:solidFill>
              <a:latin typeface="DM Sans"/>
              <a:ea typeface="DM Sans"/>
              <a:cs typeface="DM Sans"/>
              <a:sym typeface="DM Sans"/>
            </a:endParaRPr>
          </a:p>
        </p:txBody>
      </p:sp>
      <p:pic>
        <p:nvPicPr>
          <p:cNvPr id="314" name="Google Shape;314;p61"/>
          <p:cNvPicPr preferRelativeResize="0"/>
          <p:nvPr/>
        </p:nvPicPr>
        <p:blipFill rotWithShape="1">
          <a:blip r:embed="rId4">
            <a:alphaModFix/>
          </a:blip>
          <a:srcRect/>
          <a:stretch/>
        </p:blipFill>
        <p:spPr>
          <a:xfrm>
            <a:off x="2632400" y="924200"/>
            <a:ext cx="497400" cy="497400"/>
          </a:xfrm>
          <a:prstGeom prst="rect">
            <a:avLst/>
          </a:prstGeom>
          <a:noFill/>
          <a:ln>
            <a:noFill/>
          </a:ln>
        </p:spPr>
      </p:pic>
      <p:pic>
        <p:nvPicPr>
          <p:cNvPr id="315" name="Google Shape;315;p61"/>
          <p:cNvPicPr preferRelativeResize="0"/>
          <p:nvPr/>
        </p:nvPicPr>
        <p:blipFill rotWithShape="1">
          <a:blip r:embed="rId5">
            <a:alphaModFix/>
          </a:blip>
          <a:srcRect/>
          <a:stretch/>
        </p:blipFill>
        <p:spPr>
          <a:xfrm>
            <a:off x="5149150" y="924200"/>
            <a:ext cx="497400" cy="497400"/>
          </a:xfrm>
          <a:prstGeom prst="rect">
            <a:avLst/>
          </a:prstGeom>
          <a:noFill/>
          <a:ln>
            <a:noFill/>
          </a:ln>
        </p:spPr>
      </p:pic>
      <p:pic>
        <p:nvPicPr>
          <p:cNvPr id="316" name="Google Shape;316;p61"/>
          <p:cNvPicPr preferRelativeResize="0"/>
          <p:nvPr/>
        </p:nvPicPr>
        <p:blipFill rotWithShape="1">
          <a:blip r:embed="rId5">
            <a:alphaModFix/>
          </a:blip>
          <a:srcRect/>
          <a:stretch/>
        </p:blipFill>
        <p:spPr>
          <a:xfrm>
            <a:off x="6504850" y="924200"/>
            <a:ext cx="497400" cy="497400"/>
          </a:xfrm>
          <a:prstGeom prst="rect">
            <a:avLst/>
          </a:prstGeom>
          <a:noFill/>
          <a:ln>
            <a:noFill/>
          </a:ln>
        </p:spPr>
      </p:pic>
      <p:pic>
        <p:nvPicPr>
          <p:cNvPr id="317" name="Google Shape;317;p61"/>
          <p:cNvPicPr preferRelativeResize="0"/>
          <p:nvPr/>
        </p:nvPicPr>
        <p:blipFill rotWithShape="1">
          <a:blip r:embed="rId4">
            <a:alphaModFix/>
          </a:blip>
          <a:srcRect/>
          <a:stretch/>
        </p:blipFill>
        <p:spPr>
          <a:xfrm>
            <a:off x="6504850" y="2323050"/>
            <a:ext cx="497400" cy="497400"/>
          </a:xfrm>
          <a:prstGeom prst="rect">
            <a:avLst/>
          </a:prstGeom>
          <a:noFill/>
          <a:ln>
            <a:noFill/>
          </a:ln>
        </p:spPr>
      </p:pic>
      <p:pic>
        <p:nvPicPr>
          <p:cNvPr id="318" name="Google Shape;318;p61"/>
          <p:cNvPicPr preferRelativeResize="0"/>
          <p:nvPr/>
        </p:nvPicPr>
        <p:blipFill rotWithShape="1">
          <a:blip r:embed="rId4">
            <a:alphaModFix/>
          </a:blip>
          <a:srcRect/>
          <a:stretch/>
        </p:blipFill>
        <p:spPr>
          <a:xfrm>
            <a:off x="6504850" y="3656325"/>
            <a:ext cx="497400" cy="497400"/>
          </a:xfrm>
          <a:prstGeom prst="rect">
            <a:avLst/>
          </a:prstGeom>
          <a:noFill/>
          <a:ln>
            <a:noFill/>
          </a:ln>
        </p:spPr>
      </p:pic>
      <p:pic>
        <p:nvPicPr>
          <p:cNvPr id="319" name="Google Shape;319;p61"/>
          <p:cNvPicPr preferRelativeResize="0"/>
          <p:nvPr/>
        </p:nvPicPr>
        <p:blipFill rotWithShape="1">
          <a:blip r:embed="rId5">
            <a:alphaModFix/>
          </a:blip>
          <a:srcRect/>
          <a:stretch/>
        </p:blipFill>
        <p:spPr>
          <a:xfrm>
            <a:off x="5149150" y="3656325"/>
            <a:ext cx="497400" cy="497400"/>
          </a:xfrm>
          <a:prstGeom prst="rect">
            <a:avLst/>
          </a:prstGeom>
          <a:noFill/>
          <a:ln>
            <a:noFill/>
          </a:ln>
        </p:spPr>
      </p:pic>
      <p:pic>
        <p:nvPicPr>
          <p:cNvPr id="320" name="Google Shape;320;p61"/>
          <p:cNvPicPr preferRelativeResize="0"/>
          <p:nvPr/>
        </p:nvPicPr>
        <p:blipFill rotWithShape="1">
          <a:blip r:embed="rId4">
            <a:alphaModFix/>
          </a:blip>
          <a:srcRect/>
          <a:stretch/>
        </p:blipFill>
        <p:spPr>
          <a:xfrm>
            <a:off x="3864225" y="3656325"/>
            <a:ext cx="497400" cy="497400"/>
          </a:xfrm>
          <a:prstGeom prst="rect">
            <a:avLst/>
          </a:prstGeom>
          <a:noFill/>
          <a:ln>
            <a:noFill/>
          </a:ln>
        </p:spPr>
      </p:pic>
      <p:pic>
        <p:nvPicPr>
          <p:cNvPr id="321" name="Google Shape;321;p61"/>
          <p:cNvPicPr preferRelativeResize="0"/>
          <p:nvPr/>
        </p:nvPicPr>
        <p:blipFill rotWithShape="1">
          <a:blip r:embed="rId4">
            <a:alphaModFix/>
          </a:blip>
          <a:srcRect/>
          <a:stretch/>
        </p:blipFill>
        <p:spPr>
          <a:xfrm>
            <a:off x="2435950" y="3656325"/>
            <a:ext cx="497400" cy="497400"/>
          </a:xfrm>
          <a:prstGeom prst="rect">
            <a:avLst/>
          </a:prstGeom>
          <a:noFill/>
          <a:ln>
            <a:noFill/>
          </a:ln>
        </p:spPr>
      </p:pic>
      <p:pic>
        <p:nvPicPr>
          <p:cNvPr id="322" name="Google Shape;322;p61"/>
          <p:cNvPicPr preferRelativeResize="0"/>
          <p:nvPr/>
        </p:nvPicPr>
        <p:blipFill rotWithShape="1">
          <a:blip r:embed="rId5">
            <a:alphaModFix/>
          </a:blip>
          <a:srcRect/>
          <a:stretch/>
        </p:blipFill>
        <p:spPr>
          <a:xfrm>
            <a:off x="2435950" y="2323050"/>
            <a:ext cx="497400" cy="497400"/>
          </a:xfrm>
          <a:prstGeom prst="rect">
            <a:avLst/>
          </a:prstGeom>
          <a:noFill/>
          <a:ln>
            <a:noFill/>
          </a:ln>
        </p:spPr>
      </p:pic>
      <p:sp>
        <p:nvSpPr>
          <p:cNvPr id="323" name="Google Shape;323;p61"/>
          <p:cNvSpPr txBox="1"/>
          <p:nvPr/>
        </p:nvSpPr>
        <p:spPr>
          <a:xfrm>
            <a:off x="2754800" y="924200"/>
            <a:ext cx="37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chemeClr val="accent6"/>
                </a:solidFill>
                <a:latin typeface="DM Sans"/>
                <a:ea typeface="DM Sans"/>
                <a:cs typeface="DM Sans"/>
                <a:sym typeface="DM Sans"/>
              </a:rPr>
              <a:t>1</a:t>
            </a:r>
            <a:endParaRPr sz="1500" b="1" i="0" u="none" strike="noStrike" cap="none">
              <a:solidFill>
                <a:schemeClr val="accent6"/>
              </a:solidFill>
              <a:latin typeface="DM Sans"/>
              <a:ea typeface="DM Sans"/>
              <a:cs typeface="DM Sans"/>
              <a:sym typeface="DM Sans"/>
            </a:endParaRPr>
          </a:p>
        </p:txBody>
      </p:sp>
      <p:sp>
        <p:nvSpPr>
          <p:cNvPr id="324" name="Google Shape;324;p61"/>
          <p:cNvSpPr txBox="1"/>
          <p:nvPr/>
        </p:nvSpPr>
        <p:spPr>
          <a:xfrm>
            <a:off x="3951975" y="924200"/>
            <a:ext cx="37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chemeClr val="lt2"/>
                </a:solidFill>
                <a:latin typeface="DM Sans"/>
                <a:ea typeface="DM Sans"/>
                <a:cs typeface="DM Sans"/>
                <a:sym typeface="DM Sans"/>
              </a:rPr>
              <a:t>2</a:t>
            </a:r>
            <a:endParaRPr sz="1500" b="1" i="0" u="none" strike="noStrike" cap="none">
              <a:solidFill>
                <a:schemeClr val="lt2"/>
              </a:solidFill>
              <a:latin typeface="DM Sans"/>
              <a:ea typeface="DM Sans"/>
              <a:cs typeface="DM Sans"/>
              <a:sym typeface="DM Sans"/>
            </a:endParaRPr>
          </a:p>
        </p:txBody>
      </p:sp>
      <p:sp>
        <p:nvSpPr>
          <p:cNvPr id="325" name="Google Shape;325;p61"/>
          <p:cNvSpPr txBox="1"/>
          <p:nvPr/>
        </p:nvSpPr>
        <p:spPr>
          <a:xfrm>
            <a:off x="5245725" y="924200"/>
            <a:ext cx="37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rgbClr val="E8E7E3"/>
                </a:solidFill>
                <a:latin typeface="DM Sans"/>
                <a:ea typeface="DM Sans"/>
                <a:cs typeface="DM Sans"/>
                <a:sym typeface="DM Sans"/>
              </a:rPr>
              <a:t>3</a:t>
            </a:r>
            <a:endParaRPr sz="1500" b="1" i="0" u="none" strike="noStrike" cap="none">
              <a:solidFill>
                <a:srgbClr val="E8E7E3"/>
              </a:solidFill>
              <a:latin typeface="DM Sans"/>
              <a:ea typeface="DM Sans"/>
              <a:cs typeface="DM Sans"/>
              <a:sym typeface="DM Sans"/>
            </a:endParaRPr>
          </a:p>
        </p:txBody>
      </p:sp>
      <p:sp>
        <p:nvSpPr>
          <p:cNvPr id="326" name="Google Shape;326;p61"/>
          <p:cNvSpPr txBox="1"/>
          <p:nvPr/>
        </p:nvSpPr>
        <p:spPr>
          <a:xfrm>
            <a:off x="6594100" y="924200"/>
            <a:ext cx="37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rgbClr val="E8E7E3"/>
                </a:solidFill>
                <a:latin typeface="DM Sans"/>
                <a:ea typeface="DM Sans"/>
                <a:cs typeface="DM Sans"/>
                <a:sym typeface="DM Sans"/>
              </a:rPr>
              <a:t>4</a:t>
            </a:r>
            <a:endParaRPr sz="1500" b="1" i="0" u="none" strike="noStrike" cap="none">
              <a:solidFill>
                <a:srgbClr val="E8E7E3"/>
              </a:solidFill>
              <a:latin typeface="DM Sans"/>
              <a:ea typeface="DM Sans"/>
              <a:cs typeface="DM Sans"/>
              <a:sym typeface="DM Sans"/>
            </a:endParaRPr>
          </a:p>
        </p:txBody>
      </p:sp>
      <p:sp>
        <p:nvSpPr>
          <p:cNvPr id="327" name="Google Shape;327;p61"/>
          <p:cNvSpPr txBox="1"/>
          <p:nvPr/>
        </p:nvSpPr>
        <p:spPr>
          <a:xfrm>
            <a:off x="6609850" y="2331213"/>
            <a:ext cx="37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rgbClr val="E8E7E3"/>
                </a:solidFill>
                <a:latin typeface="DM Sans"/>
                <a:ea typeface="DM Sans"/>
                <a:cs typeface="DM Sans"/>
                <a:sym typeface="DM Sans"/>
              </a:rPr>
              <a:t>5</a:t>
            </a:r>
            <a:endParaRPr sz="1500" b="1" i="0" u="none" strike="noStrike" cap="none">
              <a:solidFill>
                <a:srgbClr val="E8E7E3"/>
              </a:solidFill>
              <a:latin typeface="DM Sans"/>
              <a:ea typeface="DM Sans"/>
              <a:cs typeface="DM Sans"/>
              <a:sym typeface="DM Sans"/>
            </a:endParaRPr>
          </a:p>
        </p:txBody>
      </p:sp>
      <p:sp>
        <p:nvSpPr>
          <p:cNvPr id="328" name="Google Shape;328;p61"/>
          <p:cNvSpPr txBox="1"/>
          <p:nvPr/>
        </p:nvSpPr>
        <p:spPr>
          <a:xfrm>
            <a:off x="6609850" y="3656350"/>
            <a:ext cx="37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rgbClr val="E8E7E3"/>
                </a:solidFill>
                <a:latin typeface="DM Sans"/>
                <a:ea typeface="DM Sans"/>
                <a:cs typeface="DM Sans"/>
                <a:sym typeface="DM Sans"/>
              </a:rPr>
              <a:t>6</a:t>
            </a:r>
            <a:endParaRPr sz="1500" b="1" i="0" u="none" strike="noStrike" cap="none">
              <a:solidFill>
                <a:srgbClr val="E8E7E3"/>
              </a:solidFill>
              <a:latin typeface="DM Sans"/>
              <a:ea typeface="DM Sans"/>
              <a:cs typeface="DM Sans"/>
              <a:sym typeface="DM Sans"/>
            </a:endParaRPr>
          </a:p>
        </p:txBody>
      </p:sp>
      <p:sp>
        <p:nvSpPr>
          <p:cNvPr id="329" name="Google Shape;329;p61"/>
          <p:cNvSpPr txBox="1"/>
          <p:nvPr/>
        </p:nvSpPr>
        <p:spPr>
          <a:xfrm>
            <a:off x="5245738" y="3656350"/>
            <a:ext cx="37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rgbClr val="E8E7E3"/>
                </a:solidFill>
                <a:latin typeface="DM Sans"/>
                <a:ea typeface="DM Sans"/>
                <a:cs typeface="DM Sans"/>
                <a:sym typeface="DM Sans"/>
              </a:rPr>
              <a:t>7</a:t>
            </a:r>
            <a:endParaRPr sz="1500" b="1" i="0" u="none" strike="noStrike" cap="none">
              <a:solidFill>
                <a:srgbClr val="E8E7E3"/>
              </a:solidFill>
              <a:latin typeface="DM Sans"/>
              <a:ea typeface="DM Sans"/>
              <a:cs typeface="DM Sans"/>
              <a:sym typeface="DM Sans"/>
            </a:endParaRPr>
          </a:p>
        </p:txBody>
      </p:sp>
      <p:sp>
        <p:nvSpPr>
          <p:cNvPr id="330" name="Google Shape;330;p61"/>
          <p:cNvSpPr txBox="1"/>
          <p:nvPr/>
        </p:nvSpPr>
        <p:spPr>
          <a:xfrm>
            <a:off x="3951975" y="3656350"/>
            <a:ext cx="37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rgbClr val="E8E7E3"/>
                </a:solidFill>
                <a:latin typeface="DM Sans"/>
                <a:ea typeface="DM Sans"/>
                <a:cs typeface="DM Sans"/>
                <a:sym typeface="DM Sans"/>
              </a:rPr>
              <a:t>8</a:t>
            </a:r>
            <a:endParaRPr sz="1500" b="1" i="0" u="none" strike="noStrike" cap="none">
              <a:solidFill>
                <a:srgbClr val="E8E7E3"/>
              </a:solidFill>
              <a:latin typeface="DM Sans"/>
              <a:ea typeface="DM Sans"/>
              <a:cs typeface="DM Sans"/>
              <a:sym typeface="DM Sans"/>
            </a:endParaRPr>
          </a:p>
        </p:txBody>
      </p:sp>
      <p:sp>
        <p:nvSpPr>
          <p:cNvPr id="331" name="Google Shape;331;p61"/>
          <p:cNvSpPr txBox="1"/>
          <p:nvPr/>
        </p:nvSpPr>
        <p:spPr>
          <a:xfrm>
            <a:off x="2525200" y="3656350"/>
            <a:ext cx="375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rgbClr val="E8E7E3"/>
                </a:solidFill>
                <a:latin typeface="DM Sans"/>
                <a:ea typeface="DM Sans"/>
                <a:cs typeface="DM Sans"/>
                <a:sym typeface="DM Sans"/>
              </a:rPr>
              <a:t>9</a:t>
            </a:r>
            <a:endParaRPr sz="1500" b="1" i="0" u="none" strike="noStrike" cap="none">
              <a:solidFill>
                <a:srgbClr val="E8E7E3"/>
              </a:solidFill>
              <a:latin typeface="DM Sans"/>
              <a:ea typeface="DM Sans"/>
              <a:cs typeface="DM Sans"/>
              <a:sym typeface="DM Sans"/>
            </a:endParaRPr>
          </a:p>
        </p:txBody>
      </p:sp>
      <p:sp>
        <p:nvSpPr>
          <p:cNvPr id="332" name="Google Shape;332;p61"/>
          <p:cNvSpPr txBox="1"/>
          <p:nvPr/>
        </p:nvSpPr>
        <p:spPr>
          <a:xfrm>
            <a:off x="2469100" y="2331225"/>
            <a:ext cx="4311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1" i="0" u="none" strike="noStrike" cap="none">
                <a:solidFill>
                  <a:srgbClr val="E8E7E3"/>
                </a:solidFill>
                <a:latin typeface="DM Sans"/>
                <a:ea typeface="DM Sans"/>
                <a:cs typeface="DM Sans"/>
                <a:sym typeface="DM Sans"/>
              </a:rPr>
              <a:t>10</a:t>
            </a:r>
            <a:endParaRPr sz="1500" b="1" i="0" u="none" strike="noStrike" cap="none">
              <a:solidFill>
                <a:srgbClr val="E8E7E3"/>
              </a:solidFill>
              <a:latin typeface="DM Sans"/>
              <a:ea typeface="DM Sans"/>
              <a:cs typeface="DM Sans"/>
              <a:sym typeface="DM Sans"/>
            </a:endParaRPr>
          </a:p>
        </p:txBody>
      </p:sp>
      <p:grpSp>
        <p:nvGrpSpPr>
          <p:cNvPr id="333" name="Google Shape;333;p61"/>
          <p:cNvGrpSpPr/>
          <p:nvPr/>
        </p:nvGrpSpPr>
        <p:grpSpPr>
          <a:xfrm>
            <a:off x="6538007" y="1739593"/>
            <a:ext cx="431102" cy="431116"/>
            <a:chOff x="1620132" y="2186393"/>
            <a:chExt cx="431102" cy="431116"/>
          </a:xfrm>
        </p:grpSpPr>
        <p:sp>
          <p:nvSpPr>
            <p:cNvPr id="334" name="Google Shape;334;p61"/>
            <p:cNvSpPr/>
            <p:nvPr/>
          </p:nvSpPr>
          <p:spPr>
            <a:xfrm>
              <a:off x="1620134" y="2186409"/>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335" name="Google Shape;335;p61"/>
            <p:cNvSpPr txBox="1"/>
            <p:nvPr/>
          </p:nvSpPr>
          <p:spPr>
            <a:xfrm>
              <a:off x="1620132" y="2186393"/>
              <a:ext cx="25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1"/>
                  </a:solidFill>
                  <a:latin typeface="Arial"/>
                  <a:ea typeface="Arial"/>
                  <a:cs typeface="Arial"/>
                  <a:sym typeface="Arial"/>
                </a:rPr>
                <a:t>✍️</a:t>
              </a:r>
              <a:endParaRPr sz="1200" b="0" i="0" u="none" strike="noStrike" cap="none">
                <a:solidFill>
                  <a:srgbClr val="000000"/>
                </a:solidFill>
                <a:latin typeface="DM Sans"/>
                <a:ea typeface="DM Sans"/>
                <a:cs typeface="DM Sans"/>
                <a:sym typeface="DM Sans"/>
              </a:endParaRPr>
            </a:p>
          </p:txBody>
        </p:sp>
      </p:grpSp>
      <p:grpSp>
        <p:nvGrpSpPr>
          <p:cNvPr id="336" name="Google Shape;336;p61"/>
          <p:cNvGrpSpPr/>
          <p:nvPr/>
        </p:nvGrpSpPr>
        <p:grpSpPr>
          <a:xfrm>
            <a:off x="4511672" y="3689468"/>
            <a:ext cx="431102" cy="431116"/>
            <a:chOff x="1620132" y="2186393"/>
            <a:chExt cx="431102" cy="431116"/>
          </a:xfrm>
        </p:grpSpPr>
        <p:sp>
          <p:nvSpPr>
            <p:cNvPr id="337" name="Google Shape;337;p61"/>
            <p:cNvSpPr/>
            <p:nvPr/>
          </p:nvSpPr>
          <p:spPr>
            <a:xfrm>
              <a:off x="1620134" y="2186409"/>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338" name="Google Shape;338;p61"/>
            <p:cNvSpPr txBox="1"/>
            <p:nvPr/>
          </p:nvSpPr>
          <p:spPr>
            <a:xfrm>
              <a:off x="1620132" y="2186393"/>
              <a:ext cx="25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1"/>
                  </a:solidFill>
                  <a:latin typeface="Arial"/>
                  <a:ea typeface="Arial"/>
                  <a:cs typeface="Arial"/>
                  <a:sym typeface="Arial"/>
                </a:rPr>
                <a:t>✍️</a:t>
              </a:r>
              <a:endParaRPr sz="1200" b="0" i="0" u="none" strike="noStrike" cap="none">
                <a:solidFill>
                  <a:srgbClr val="000000"/>
                </a:solidFill>
                <a:latin typeface="DM Sans"/>
                <a:ea typeface="DM Sans"/>
                <a:cs typeface="DM Sans"/>
                <a:sym typeface="DM Sans"/>
              </a:endParaRPr>
            </a:p>
          </p:txBody>
        </p:sp>
      </p:grpSp>
      <p:grpSp>
        <p:nvGrpSpPr>
          <p:cNvPr id="339" name="Google Shape;339;p61"/>
          <p:cNvGrpSpPr/>
          <p:nvPr/>
        </p:nvGrpSpPr>
        <p:grpSpPr>
          <a:xfrm>
            <a:off x="2435957" y="1739593"/>
            <a:ext cx="431102" cy="431116"/>
            <a:chOff x="1620132" y="2186393"/>
            <a:chExt cx="431102" cy="431116"/>
          </a:xfrm>
        </p:grpSpPr>
        <p:sp>
          <p:nvSpPr>
            <p:cNvPr id="340" name="Google Shape;340;p61"/>
            <p:cNvSpPr/>
            <p:nvPr/>
          </p:nvSpPr>
          <p:spPr>
            <a:xfrm>
              <a:off x="1620134" y="2186409"/>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341" name="Google Shape;341;p61"/>
            <p:cNvSpPr txBox="1"/>
            <p:nvPr/>
          </p:nvSpPr>
          <p:spPr>
            <a:xfrm>
              <a:off x="1620132" y="2186393"/>
              <a:ext cx="25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1"/>
                  </a:solidFill>
                  <a:latin typeface="Arial"/>
                  <a:ea typeface="Arial"/>
                  <a:cs typeface="Arial"/>
                  <a:sym typeface="Arial"/>
                </a:rPr>
                <a:t>🎓</a:t>
              </a:r>
              <a:endParaRPr sz="1200" b="0" i="0" u="none" strike="noStrike" cap="none">
                <a:solidFill>
                  <a:srgbClr val="000000"/>
                </a:solidFill>
                <a:latin typeface="DM Sans"/>
                <a:ea typeface="DM Sans"/>
                <a:cs typeface="DM Sans"/>
                <a:sym typeface="DM Sans"/>
              </a:endParaRPr>
            </a:p>
          </p:txBody>
        </p:sp>
      </p:grpSp>
      <p:sp>
        <p:nvSpPr>
          <p:cNvPr id="342" name="Google Shape;342;p61"/>
          <p:cNvSpPr txBox="1"/>
          <p:nvPr/>
        </p:nvSpPr>
        <p:spPr>
          <a:xfrm>
            <a:off x="1201275" y="1724300"/>
            <a:ext cx="1145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s" sz="900" b="1" i="0" u="none" strike="noStrike" cap="none">
                <a:solidFill>
                  <a:schemeClr val="lt1"/>
                </a:solidFill>
                <a:latin typeface="DM Sans"/>
                <a:ea typeface="DM Sans"/>
                <a:cs typeface="DM Sans"/>
                <a:sym typeface="DM Sans"/>
              </a:rPr>
              <a:t>Meta: entrega de Proyecto Final</a:t>
            </a:r>
            <a:endParaRPr sz="900" b="1" i="0" u="none" strike="noStrike" cap="none">
              <a:solidFill>
                <a:schemeClr val="lt1"/>
              </a:solidFill>
              <a:latin typeface="DM Sans"/>
              <a:ea typeface="DM Sans"/>
              <a:cs typeface="DM Sans"/>
              <a:sym typeface="DM Sans"/>
            </a:endParaRPr>
          </a:p>
        </p:txBody>
      </p:sp>
      <p:sp>
        <p:nvSpPr>
          <p:cNvPr id="343" name="Google Shape;343;p61"/>
          <p:cNvSpPr/>
          <p:nvPr/>
        </p:nvSpPr>
        <p:spPr>
          <a:xfrm rot="5400000">
            <a:off x="2287950" y="1899500"/>
            <a:ext cx="123000" cy="111300"/>
          </a:xfrm>
          <a:prstGeom prst="triangle">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1"/>
          <p:cNvSpPr/>
          <p:nvPr/>
        </p:nvSpPr>
        <p:spPr>
          <a:xfrm rot="-960011">
            <a:off x="3240528" y="1335820"/>
            <a:ext cx="430996" cy="483702"/>
          </a:xfrm>
          <a:prstGeom prst="rtTriangle">
            <a:avLst/>
          </a:prstGeom>
          <a:solidFill>
            <a:srgbClr val="F0F7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1"/>
          <p:cNvSpPr/>
          <p:nvPr/>
        </p:nvSpPr>
        <p:spPr>
          <a:xfrm>
            <a:off x="3229150" y="1739600"/>
            <a:ext cx="3018600" cy="1650000"/>
          </a:xfrm>
          <a:prstGeom prst="roundRect">
            <a:avLst>
              <a:gd name="adj" fmla="val 16667"/>
            </a:avLst>
          </a:prstGeom>
          <a:solidFill>
            <a:srgbClr val="F0F7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50"/>
              <a:buFont typeface="Arial"/>
              <a:buNone/>
            </a:pPr>
            <a:endParaRPr sz="1150" b="0" i="0" u="none" strike="noStrike" cap="none">
              <a:solidFill>
                <a:schemeClr val="dk2"/>
              </a:solidFill>
              <a:latin typeface="DM Sans"/>
              <a:ea typeface="DM Sans"/>
              <a:cs typeface="DM Sans"/>
              <a:sym typeface="DM Sans"/>
            </a:endParaRPr>
          </a:p>
          <a:p>
            <a:pPr marL="457200" marR="0" lvl="0" indent="-301625" algn="l" rtl="0">
              <a:lnSpc>
                <a:spcPct val="100000"/>
              </a:lnSpc>
              <a:spcBef>
                <a:spcPts val="1000"/>
              </a:spcBef>
              <a:spcAft>
                <a:spcPts val="0"/>
              </a:spcAft>
              <a:buClr>
                <a:schemeClr val="accent4"/>
              </a:buClr>
              <a:buSzPts val="1150"/>
              <a:buFont typeface="DM Sans"/>
              <a:buChar char="✓"/>
            </a:pPr>
            <a:r>
              <a:rPr lang="es" sz="1150" b="0" i="0" u="none" strike="noStrike" cap="none">
                <a:solidFill>
                  <a:schemeClr val="dk2"/>
                </a:solidFill>
                <a:latin typeface="DM Sans"/>
                <a:ea typeface="DM Sans"/>
                <a:cs typeface="DM Sans"/>
                <a:sym typeface="DM Sans"/>
              </a:rPr>
              <a:t>Conocer los fundamentos de JavaScript</a:t>
            </a:r>
            <a:endParaRPr sz="1150" b="0" i="0" u="none" strike="noStrike" cap="none">
              <a:solidFill>
                <a:schemeClr val="dk2"/>
              </a:solidFill>
              <a:latin typeface="DM Sans"/>
              <a:ea typeface="DM Sans"/>
              <a:cs typeface="DM Sans"/>
              <a:sym typeface="DM Sans"/>
            </a:endParaRPr>
          </a:p>
          <a:p>
            <a:pPr marL="457200" marR="0" lvl="0" indent="-301625" algn="l" rtl="0">
              <a:lnSpc>
                <a:spcPct val="100000"/>
              </a:lnSpc>
              <a:spcBef>
                <a:spcPts val="1000"/>
              </a:spcBef>
              <a:spcAft>
                <a:spcPts val="0"/>
              </a:spcAft>
              <a:buClr>
                <a:schemeClr val="accent4"/>
              </a:buClr>
              <a:buSzPts val="1150"/>
              <a:buFont typeface="DM Sans"/>
              <a:buChar char="✓"/>
            </a:pPr>
            <a:r>
              <a:rPr lang="es" sz="1150" b="0" i="0" u="none" strike="noStrike" cap="none">
                <a:solidFill>
                  <a:schemeClr val="dk2"/>
                </a:solidFill>
                <a:latin typeface="DM Sans"/>
                <a:ea typeface="DM Sans"/>
                <a:cs typeface="DM Sans"/>
                <a:sym typeface="DM Sans"/>
              </a:rPr>
              <a:t>Repasar Variables, tipos de datos y concatenación</a:t>
            </a:r>
            <a:endParaRPr sz="1150" b="0" i="0" u="none" strike="noStrike" cap="none">
              <a:solidFill>
                <a:schemeClr val="dk2"/>
              </a:solidFill>
              <a:latin typeface="DM Sans"/>
              <a:ea typeface="DM Sans"/>
              <a:cs typeface="DM Sans"/>
              <a:sym typeface="DM Sans"/>
            </a:endParaRPr>
          </a:p>
          <a:p>
            <a:pPr marL="457200" marR="0" lvl="0" indent="-301625" algn="l" rtl="0">
              <a:lnSpc>
                <a:spcPct val="100000"/>
              </a:lnSpc>
              <a:spcBef>
                <a:spcPts val="1000"/>
              </a:spcBef>
              <a:spcAft>
                <a:spcPts val="0"/>
              </a:spcAft>
              <a:buClr>
                <a:schemeClr val="accent4"/>
              </a:buClr>
              <a:buSzPts val="1150"/>
              <a:buFont typeface="Helvetica Neue"/>
              <a:buChar char="✓"/>
            </a:pPr>
            <a:r>
              <a:rPr lang="es" sz="1150" b="0" i="0" u="none" strike="noStrike" cap="none">
                <a:solidFill>
                  <a:schemeClr val="dk2"/>
                </a:solidFill>
                <a:latin typeface="DM Sans"/>
                <a:ea typeface="DM Sans"/>
                <a:cs typeface="DM Sans"/>
                <a:sym typeface="DM Sans"/>
              </a:rPr>
              <a:t>Repasar Funciones nativas y combinarlas con el uso de variables y concatenación.</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6" name="Google Shape;346;p61"/>
          <p:cNvPicPr preferRelativeResize="0"/>
          <p:nvPr/>
        </p:nvPicPr>
        <p:blipFill rotWithShape="1">
          <a:blip r:embed="rId6">
            <a:alphaModFix/>
          </a:blip>
          <a:srcRect/>
          <a:stretch/>
        </p:blipFill>
        <p:spPr>
          <a:xfrm>
            <a:off x="2640809" y="924225"/>
            <a:ext cx="497400" cy="497400"/>
          </a:xfrm>
          <a:prstGeom prst="rect">
            <a:avLst/>
          </a:prstGeom>
          <a:noFill/>
          <a:ln>
            <a:noFill/>
          </a:ln>
        </p:spPr>
      </p:pic>
      <p:pic>
        <p:nvPicPr>
          <p:cNvPr id="347" name="Google Shape;347;p61"/>
          <p:cNvPicPr preferRelativeResize="0"/>
          <p:nvPr/>
        </p:nvPicPr>
        <p:blipFill rotWithShape="1">
          <a:blip r:embed="rId5">
            <a:alphaModFix/>
          </a:blip>
          <a:srcRect/>
          <a:stretch/>
        </p:blipFill>
        <p:spPr>
          <a:xfrm>
            <a:off x="3853491" y="913484"/>
            <a:ext cx="497400" cy="49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2"/>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2"/>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REPASO CONCEPTUAL</a:t>
            </a:r>
            <a:endParaRPr sz="1400" b="0" i="0" u="none" strike="noStrike" cap="none">
              <a:solidFill>
                <a:srgbClr val="000000"/>
              </a:solidFill>
              <a:latin typeface="DM Sans"/>
              <a:ea typeface="DM Sans"/>
              <a:cs typeface="DM Sans"/>
              <a:sym typeface="DM Sans"/>
            </a:endParaRPr>
          </a:p>
        </p:txBody>
      </p:sp>
      <p:pic>
        <p:nvPicPr>
          <p:cNvPr id="354" name="Google Shape;354;p62"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355" name="Google Shape;355;p62"/>
          <p:cNvSpPr/>
          <p:nvPr/>
        </p:nvSpPr>
        <p:spPr>
          <a:xfrm>
            <a:off x="624275" y="2141850"/>
            <a:ext cx="1452900" cy="602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Sintaxis y código</a:t>
            </a:r>
            <a:endParaRPr sz="1100" b="0" i="0" u="none" strike="noStrike" cap="none">
              <a:solidFill>
                <a:srgbClr val="FFFFFF"/>
              </a:solidFill>
              <a:latin typeface="Helvetica Neue"/>
              <a:ea typeface="Helvetica Neue"/>
              <a:cs typeface="Helvetica Neue"/>
              <a:sym typeface="Helvetica Neue"/>
            </a:endParaRPr>
          </a:p>
        </p:txBody>
      </p:sp>
      <p:sp>
        <p:nvSpPr>
          <p:cNvPr id="356" name="Google Shape;356;p62"/>
          <p:cNvSpPr/>
          <p:nvPr/>
        </p:nvSpPr>
        <p:spPr>
          <a:xfrm>
            <a:off x="4492325" y="1256100"/>
            <a:ext cx="1657800" cy="224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Fundamentos</a:t>
            </a:r>
            <a:endParaRPr sz="1100" b="0" i="0" u="none" strike="noStrike" cap="none">
              <a:solidFill>
                <a:srgbClr val="222222"/>
              </a:solidFill>
              <a:latin typeface="Helvetica Neue"/>
              <a:ea typeface="Helvetica Neue"/>
              <a:cs typeface="Helvetica Neue"/>
              <a:sym typeface="Helvetica Neue"/>
            </a:endParaRPr>
          </a:p>
        </p:txBody>
      </p:sp>
      <p:sp>
        <p:nvSpPr>
          <p:cNvPr id="357" name="Google Shape;357;p62"/>
          <p:cNvSpPr/>
          <p:nvPr/>
        </p:nvSpPr>
        <p:spPr>
          <a:xfrm>
            <a:off x="628025" y="1067253"/>
            <a:ext cx="1452900" cy="602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JavaScript</a:t>
            </a:r>
            <a:endParaRPr sz="1100" b="0" i="0" u="none" strike="noStrike" cap="none">
              <a:solidFill>
                <a:srgbClr val="FFFFFF"/>
              </a:solidFill>
              <a:latin typeface="Helvetica Neue"/>
              <a:ea typeface="Helvetica Neue"/>
              <a:cs typeface="Helvetica Neue"/>
              <a:sym typeface="Helvetica Neue"/>
            </a:endParaRPr>
          </a:p>
        </p:txBody>
      </p:sp>
      <p:sp>
        <p:nvSpPr>
          <p:cNvPr id="358" name="Google Shape;358;p62"/>
          <p:cNvSpPr/>
          <p:nvPr/>
        </p:nvSpPr>
        <p:spPr>
          <a:xfrm>
            <a:off x="624275" y="3361725"/>
            <a:ext cx="1452900" cy="602400"/>
          </a:xfrm>
          <a:prstGeom prst="rect">
            <a:avLst/>
          </a:prstGeom>
          <a:solidFill>
            <a:srgbClr val="434343"/>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b="0" i="0" u="none" strike="noStrike" cap="none">
                <a:solidFill>
                  <a:srgbClr val="FFFFFF"/>
                </a:solidFill>
                <a:latin typeface="Helvetica Neue"/>
                <a:ea typeface="Helvetica Neue"/>
                <a:cs typeface="Helvetica Neue"/>
                <a:sym typeface="Helvetica Neue"/>
              </a:rPr>
              <a:t>Sentencias</a:t>
            </a:r>
            <a:endParaRPr sz="1100" b="0" i="0" u="none" strike="noStrike" cap="none">
              <a:solidFill>
                <a:srgbClr val="FFFFFF"/>
              </a:solidFill>
              <a:latin typeface="Helvetica Neue"/>
              <a:ea typeface="Helvetica Neue"/>
              <a:cs typeface="Helvetica Neue"/>
              <a:sym typeface="Helvetica Neue"/>
            </a:endParaRPr>
          </a:p>
        </p:txBody>
      </p:sp>
      <p:cxnSp>
        <p:nvCxnSpPr>
          <p:cNvPr id="359" name="Google Shape;359;p62"/>
          <p:cNvCxnSpPr>
            <a:endCxn id="357" idx="2"/>
          </p:cNvCxnSpPr>
          <p:nvPr/>
        </p:nvCxnSpPr>
        <p:spPr>
          <a:xfrm rot="10800000" flipH="1">
            <a:off x="1346975" y="1669653"/>
            <a:ext cx="7500" cy="472200"/>
          </a:xfrm>
          <a:prstGeom prst="straightConnector1">
            <a:avLst/>
          </a:prstGeom>
          <a:noFill/>
          <a:ln w="9525" cap="flat" cmpd="sng">
            <a:solidFill>
              <a:srgbClr val="CCCCCC"/>
            </a:solidFill>
            <a:prstDash val="solid"/>
            <a:round/>
            <a:headEnd type="oval" w="med" len="med"/>
            <a:tailEnd type="oval" w="med" len="med"/>
          </a:ln>
        </p:spPr>
      </p:cxnSp>
      <p:sp>
        <p:nvSpPr>
          <p:cNvPr id="360" name="Google Shape;360;p62"/>
          <p:cNvSpPr/>
          <p:nvPr/>
        </p:nvSpPr>
        <p:spPr>
          <a:xfrm>
            <a:off x="3039275" y="2305375"/>
            <a:ext cx="1715400" cy="280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Reglas básicas</a:t>
            </a:r>
            <a:endParaRPr sz="1100" b="0" i="0" u="none" strike="noStrike" cap="none">
              <a:solidFill>
                <a:srgbClr val="222222"/>
              </a:solidFill>
              <a:latin typeface="Helvetica Neue"/>
              <a:ea typeface="Helvetica Neue"/>
              <a:cs typeface="Helvetica Neue"/>
              <a:sym typeface="Helvetica Neue"/>
            </a:endParaRPr>
          </a:p>
        </p:txBody>
      </p:sp>
      <p:sp>
        <p:nvSpPr>
          <p:cNvPr id="361" name="Google Shape;361;p62"/>
          <p:cNvSpPr/>
          <p:nvPr/>
        </p:nvSpPr>
        <p:spPr>
          <a:xfrm>
            <a:off x="3039287" y="2691800"/>
            <a:ext cx="1715400" cy="280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Valores y variables</a:t>
            </a:r>
            <a:endParaRPr sz="1100" b="0" i="0" u="none" strike="noStrike" cap="none">
              <a:solidFill>
                <a:srgbClr val="222222"/>
              </a:solidFill>
              <a:latin typeface="Helvetica Neue"/>
              <a:ea typeface="Helvetica Neue"/>
              <a:cs typeface="Helvetica Neue"/>
              <a:sym typeface="Helvetica Neue"/>
            </a:endParaRPr>
          </a:p>
        </p:txBody>
      </p:sp>
      <p:cxnSp>
        <p:nvCxnSpPr>
          <p:cNvPr id="362" name="Google Shape;362;p62"/>
          <p:cNvCxnSpPr>
            <a:stCxn id="357" idx="3"/>
            <a:endCxn id="356" idx="1"/>
          </p:cNvCxnSpPr>
          <p:nvPr/>
        </p:nvCxnSpPr>
        <p:spPr>
          <a:xfrm>
            <a:off x="2080925" y="1368453"/>
            <a:ext cx="2411400" cy="6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63" name="Google Shape;363;p62"/>
          <p:cNvCxnSpPr>
            <a:stCxn id="355" idx="3"/>
          </p:cNvCxnSpPr>
          <p:nvPr/>
        </p:nvCxnSpPr>
        <p:spPr>
          <a:xfrm>
            <a:off x="2077175" y="2443050"/>
            <a:ext cx="962100" cy="0"/>
          </a:xfrm>
          <a:prstGeom prst="straightConnector1">
            <a:avLst/>
          </a:prstGeom>
          <a:noFill/>
          <a:ln w="9525" cap="flat" cmpd="sng">
            <a:solidFill>
              <a:srgbClr val="CCCCCC"/>
            </a:solidFill>
            <a:prstDash val="solid"/>
            <a:round/>
            <a:headEnd type="oval" w="med" len="med"/>
            <a:tailEnd type="oval" w="med" len="med"/>
          </a:ln>
        </p:spPr>
      </p:cxnSp>
      <p:sp>
        <p:nvSpPr>
          <p:cNvPr id="364" name="Google Shape;364;p62"/>
          <p:cNvSpPr/>
          <p:nvPr/>
        </p:nvSpPr>
        <p:spPr>
          <a:xfrm>
            <a:off x="3039274" y="1913538"/>
            <a:ext cx="1715400" cy="2808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Escritura</a:t>
            </a:r>
            <a:endParaRPr sz="1100" b="0" i="0" u="none" strike="noStrike" cap="none">
              <a:solidFill>
                <a:srgbClr val="222222"/>
              </a:solidFill>
              <a:latin typeface="Helvetica Neue"/>
              <a:ea typeface="Helvetica Neue"/>
              <a:cs typeface="Helvetica Neue"/>
              <a:sym typeface="Helvetica Neue"/>
            </a:endParaRPr>
          </a:p>
        </p:txBody>
      </p:sp>
      <p:cxnSp>
        <p:nvCxnSpPr>
          <p:cNvPr id="365" name="Google Shape;365;p62"/>
          <p:cNvCxnSpPr>
            <a:stCxn id="355" idx="3"/>
            <a:endCxn id="364" idx="1"/>
          </p:cNvCxnSpPr>
          <p:nvPr/>
        </p:nvCxnSpPr>
        <p:spPr>
          <a:xfrm rot="10800000" flipH="1">
            <a:off x="2077175" y="2053950"/>
            <a:ext cx="962100" cy="3891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66" name="Google Shape;366;p62"/>
          <p:cNvCxnSpPr>
            <a:stCxn id="355" idx="3"/>
          </p:cNvCxnSpPr>
          <p:nvPr/>
        </p:nvCxnSpPr>
        <p:spPr>
          <a:xfrm>
            <a:off x="2077175" y="2443050"/>
            <a:ext cx="962100" cy="3621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67" name="Google Shape;367;p62"/>
          <p:cNvCxnSpPr/>
          <p:nvPr/>
        </p:nvCxnSpPr>
        <p:spPr>
          <a:xfrm>
            <a:off x="2080918" y="3662890"/>
            <a:ext cx="732900" cy="0"/>
          </a:xfrm>
          <a:prstGeom prst="straightConnector1">
            <a:avLst/>
          </a:prstGeom>
          <a:noFill/>
          <a:ln w="9525" cap="flat" cmpd="sng">
            <a:solidFill>
              <a:srgbClr val="CCCCCC"/>
            </a:solidFill>
            <a:prstDash val="solid"/>
            <a:round/>
            <a:headEnd type="oval" w="med" len="med"/>
            <a:tailEnd type="oval" w="med" len="med"/>
          </a:ln>
        </p:spPr>
      </p:cxnSp>
      <p:cxnSp>
        <p:nvCxnSpPr>
          <p:cNvPr id="368" name="Google Shape;368;p62"/>
          <p:cNvCxnSpPr/>
          <p:nvPr/>
        </p:nvCxnSpPr>
        <p:spPr>
          <a:xfrm>
            <a:off x="2080924" y="3662900"/>
            <a:ext cx="732900" cy="3669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69" name="Google Shape;369;p62"/>
          <p:cNvSpPr/>
          <p:nvPr/>
        </p:nvSpPr>
        <p:spPr>
          <a:xfrm>
            <a:off x="2817575" y="3522500"/>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prompt</a:t>
            </a:r>
            <a:endParaRPr sz="1100" b="0" i="0" u="none" strike="noStrike" cap="none">
              <a:solidFill>
                <a:srgbClr val="222222"/>
              </a:solidFill>
              <a:latin typeface="Helvetica Neue"/>
              <a:ea typeface="Helvetica Neue"/>
              <a:cs typeface="Helvetica Neue"/>
              <a:sym typeface="Helvetica Neue"/>
            </a:endParaRPr>
          </a:p>
        </p:txBody>
      </p:sp>
      <p:sp>
        <p:nvSpPr>
          <p:cNvPr id="370" name="Google Shape;370;p62"/>
          <p:cNvSpPr/>
          <p:nvPr/>
        </p:nvSpPr>
        <p:spPr>
          <a:xfrm>
            <a:off x="2817575" y="3911625"/>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consola</a:t>
            </a:r>
            <a:endParaRPr sz="1100" b="0" i="0" u="none" strike="noStrike" cap="none">
              <a:solidFill>
                <a:srgbClr val="222222"/>
              </a:solidFill>
              <a:latin typeface="Helvetica Neue"/>
              <a:ea typeface="Helvetica Neue"/>
              <a:cs typeface="Helvetica Neue"/>
              <a:sym typeface="Helvetica Neue"/>
            </a:endParaRPr>
          </a:p>
        </p:txBody>
      </p:sp>
      <p:cxnSp>
        <p:nvCxnSpPr>
          <p:cNvPr id="371" name="Google Shape;371;p62"/>
          <p:cNvCxnSpPr/>
          <p:nvPr/>
        </p:nvCxnSpPr>
        <p:spPr>
          <a:xfrm>
            <a:off x="2080924" y="3662900"/>
            <a:ext cx="732900" cy="3669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72" name="Google Shape;372;p62"/>
          <p:cNvCxnSpPr>
            <a:stCxn id="358" idx="3"/>
          </p:cNvCxnSpPr>
          <p:nvPr/>
        </p:nvCxnSpPr>
        <p:spPr>
          <a:xfrm>
            <a:off x="2077175" y="3662925"/>
            <a:ext cx="734700" cy="733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73" name="Google Shape;373;p62"/>
          <p:cNvSpPr/>
          <p:nvPr/>
        </p:nvSpPr>
        <p:spPr>
          <a:xfrm>
            <a:off x="2817575" y="4278525"/>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alert</a:t>
            </a:r>
            <a:endParaRPr sz="1100" b="0" i="0" u="none" strike="noStrike" cap="none">
              <a:solidFill>
                <a:srgbClr val="222222"/>
              </a:solidFill>
              <a:latin typeface="Helvetica Neue"/>
              <a:ea typeface="Helvetica Neue"/>
              <a:cs typeface="Helvetica Neue"/>
              <a:sym typeface="Helvetica Neue"/>
            </a:endParaRPr>
          </a:p>
        </p:txBody>
      </p:sp>
      <p:cxnSp>
        <p:nvCxnSpPr>
          <p:cNvPr id="374" name="Google Shape;374;p62"/>
          <p:cNvCxnSpPr>
            <a:stCxn id="358" idx="3"/>
          </p:cNvCxnSpPr>
          <p:nvPr/>
        </p:nvCxnSpPr>
        <p:spPr>
          <a:xfrm>
            <a:off x="2077175" y="3662925"/>
            <a:ext cx="736500" cy="733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75" name="Google Shape;375;p62"/>
          <p:cNvSpPr/>
          <p:nvPr/>
        </p:nvSpPr>
        <p:spPr>
          <a:xfrm>
            <a:off x="5520573" y="2751777"/>
            <a:ext cx="9621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string</a:t>
            </a:r>
            <a:endParaRPr sz="1100" b="0" i="0" u="none" strike="noStrike" cap="none">
              <a:solidFill>
                <a:srgbClr val="222222"/>
              </a:solidFill>
              <a:latin typeface="Helvetica Neue"/>
              <a:ea typeface="Helvetica Neue"/>
              <a:cs typeface="Helvetica Neue"/>
              <a:sym typeface="Helvetica Neue"/>
            </a:endParaRPr>
          </a:p>
        </p:txBody>
      </p:sp>
      <p:cxnSp>
        <p:nvCxnSpPr>
          <p:cNvPr id="376" name="Google Shape;376;p62"/>
          <p:cNvCxnSpPr/>
          <p:nvPr/>
        </p:nvCxnSpPr>
        <p:spPr>
          <a:xfrm>
            <a:off x="4754675" y="2861929"/>
            <a:ext cx="765900" cy="0"/>
          </a:xfrm>
          <a:prstGeom prst="straightConnector1">
            <a:avLst/>
          </a:prstGeom>
          <a:noFill/>
          <a:ln w="9525" cap="flat" cmpd="sng">
            <a:solidFill>
              <a:srgbClr val="CCCCCC"/>
            </a:solidFill>
            <a:prstDash val="solid"/>
            <a:round/>
            <a:headEnd type="oval" w="med" len="med"/>
            <a:tailEnd type="oval" w="med" len="med"/>
          </a:ln>
        </p:spPr>
      </p:cxnSp>
      <p:sp>
        <p:nvSpPr>
          <p:cNvPr id="377" name="Google Shape;377;p62"/>
          <p:cNvSpPr/>
          <p:nvPr/>
        </p:nvSpPr>
        <p:spPr>
          <a:xfrm>
            <a:off x="5520572" y="2438250"/>
            <a:ext cx="9621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number</a:t>
            </a:r>
            <a:endParaRPr sz="1100" b="0" i="0" u="none" strike="noStrike" cap="none">
              <a:solidFill>
                <a:srgbClr val="222222"/>
              </a:solidFill>
              <a:latin typeface="Helvetica Neue"/>
              <a:ea typeface="Helvetica Neue"/>
              <a:cs typeface="Helvetica Neue"/>
              <a:sym typeface="Helvetica Neue"/>
            </a:endParaRPr>
          </a:p>
        </p:txBody>
      </p:sp>
      <p:cxnSp>
        <p:nvCxnSpPr>
          <p:cNvPr id="378" name="Google Shape;378;p62"/>
          <p:cNvCxnSpPr>
            <a:endCxn id="377" idx="1"/>
          </p:cNvCxnSpPr>
          <p:nvPr/>
        </p:nvCxnSpPr>
        <p:spPr>
          <a:xfrm rot="10800000" flipH="1">
            <a:off x="4754672" y="2550600"/>
            <a:ext cx="765900" cy="3114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79" name="Google Shape;379;p62"/>
          <p:cNvSpPr/>
          <p:nvPr/>
        </p:nvSpPr>
        <p:spPr>
          <a:xfrm>
            <a:off x="5085911" y="3373297"/>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Asignación</a:t>
            </a:r>
            <a:endParaRPr sz="1100" b="0" i="0" u="none" strike="noStrike" cap="none">
              <a:solidFill>
                <a:srgbClr val="222222"/>
              </a:solidFill>
              <a:latin typeface="Helvetica Neue"/>
              <a:ea typeface="Helvetica Neue"/>
              <a:cs typeface="Helvetica Neue"/>
              <a:sym typeface="Helvetica Neue"/>
            </a:endParaRPr>
          </a:p>
        </p:txBody>
      </p:sp>
      <p:sp>
        <p:nvSpPr>
          <p:cNvPr id="380" name="Google Shape;380;p62"/>
          <p:cNvSpPr/>
          <p:nvPr/>
        </p:nvSpPr>
        <p:spPr>
          <a:xfrm>
            <a:off x="5085911" y="3713033"/>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Declaración</a:t>
            </a:r>
            <a:endParaRPr sz="1100" b="0" i="0" u="none" strike="noStrike" cap="none">
              <a:solidFill>
                <a:srgbClr val="222222"/>
              </a:solidFill>
              <a:latin typeface="Helvetica Neue"/>
              <a:ea typeface="Helvetica Neue"/>
              <a:cs typeface="Helvetica Neue"/>
              <a:sym typeface="Helvetica Neue"/>
            </a:endParaRPr>
          </a:p>
        </p:txBody>
      </p:sp>
      <p:sp>
        <p:nvSpPr>
          <p:cNvPr id="381" name="Google Shape;381;p62"/>
          <p:cNvSpPr/>
          <p:nvPr/>
        </p:nvSpPr>
        <p:spPr>
          <a:xfrm>
            <a:off x="5085911" y="4033363"/>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Iniciación</a:t>
            </a:r>
            <a:endParaRPr sz="1100" b="0" i="0" u="none" strike="noStrike" cap="none">
              <a:solidFill>
                <a:srgbClr val="222222"/>
              </a:solidFill>
              <a:latin typeface="Helvetica Neue"/>
              <a:ea typeface="Helvetica Neue"/>
              <a:cs typeface="Helvetica Neue"/>
              <a:sym typeface="Helvetica Neue"/>
            </a:endParaRPr>
          </a:p>
        </p:txBody>
      </p:sp>
      <p:cxnSp>
        <p:nvCxnSpPr>
          <p:cNvPr id="382" name="Google Shape;382;p62"/>
          <p:cNvCxnSpPr>
            <a:stCxn id="361" idx="2"/>
          </p:cNvCxnSpPr>
          <p:nvPr/>
        </p:nvCxnSpPr>
        <p:spPr>
          <a:xfrm rot="-5400000" flipH="1">
            <a:off x="3908087" y="2961500"/>
            <a:ext cx="1164000" cy="1186200"/>
          </a:xfrm>
          <a:prstGeom prst="bentConnector2">
            <a:avLst/>
          </a:prstGeom>
          <a:noFill/>
          <a:ln w="9525" cap="flat" cmpd="sng">
            <a:solidFill>
              <a:srgbClr val="CCCCCC"/>
            </a:solidFill>
            <a:prstDash val="solid"/>
            <a:round/>
            <a:headEnd type="none" w="sm" len="sm"/>
            <a:tailEnd type="oval" w="med" len="med"/>
          </a:ln>
        </p:spPr>
      </p:cxnSp>
      <p:cxnSp>
        <p:nvCxnSpPr>
          <p:cNvPr id="383" name="Google Shape;383;p62"/>
          <p:cNvCxnSpPr>
            <a:stCxn id="361" idx="2"/>
            <a:endCxn id="379" idx="1"/>
          </p:cNvCxnSpPr>
          <p:nvPr/>
        </p:nvCxnSpPr>
        <p:spPr>
          <a:xfrm rot="-5400000" flipH="1">
            <a:off x="4229837" y="2639750"/>
            <a:ext cx="523200" cy="1188900"/>
          </a:xfrm>
          <a:prstGeom prst="bentConnector2">
            <a:avLst/>
          </a:prstGeom>
          <a:noFill/>
          <a:ln w="9525" cap="flat" cmpd="sng">
            <a:solidFill>
              <a:srgbClr val="CCCCCC"/>
            </a:solidFill>
            <a:prstDash val="solid"/>
            <a:round/>
            <a:headEnd type="none" w="sm" len="sm"/>
            <a:tailEnd type="oval" w="med" len="med"/>
          </a:ln>
        </p:spPr>
      </p:cxnSp>
      <p:cxnSp>
        <p:nvCxnSpPr>
          <p:cNvPr id="384" name="Google Shape;384;p62"/>
          <p:cNvCxnSpPr>
            <a:stCxn id="361" idx="2"/>
            <a:endCxn id="380" idx="1"/>
          </p:cNvCxnSpPr>
          <p:nvPr/>
        </p:nvCxnSpPr>
        <p:spPr>
          <a:xfrm rot="-5400000" flipH="1">
            <a:off x="4059887" y="2809700"/>
            <a:ext cx="863100" cy="1188900"/>
          </a:xfrm>
          <a:prstGeom prst="bentConnector2">
            <a:avLst/>
          </a:prstGeom>
          <a:noFill/>
          <a:ln w="9525" cap="flat" cmpd="sng">
            <a:solidFill>
              <a:srgbClr val="CCCCCC"/>
            </a:solidFill>
            <a:prstDash val="solid"/>
            <a:round/>
            <a:headEnd type="none" w="sm" len="sm"/>
            <a:tailEnd type="oval" w="med" len="med"/>
          </a:ln>
        </p:spPr>
      </p:cxnSp>
      <p:sp>
        <p:nvSpPr>
          <p:cNvPr id="385" name="Google Shape;385;p62"/>
          <p:cNvSpPr/>
          <p:nvPr/>
        </p:nvSpPr>
        <p:spPr>
          <a:xfrm>
            <a:off x="5085911" y="4361450"/>
            <a:ext cx="1396800" cy="245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Operaciones</a:t>
            </a:r>
            <a:endParaRPr sz="1100" b="0" i="0" u="none" strike="noStrike" cap="none">
              <a:solidFill>
                <a:srgbClr val="222222"/>
              </a:solidFill>
              <a:latin typeface="Helvetica Neue"/>
              <a:ea typeface="Helvetica Neue"/>
              <a:cs typeface="Helvetica Neue"/>
              <a:sym typeface="Helvetica Neue"/>
            </a:endParaRPr>
          </a:p>
        </p:txBody>
      </p:sp>
      <p:cxnSp>
        <p:nvCxnSpPr>
          <p:cNvPr id="386" name="Google Shape;386;p62"/>
          <p:cNvCxnSpPr/>
          <p:nvPr/>
        </p:nvCxnSpPr>
        <p:spPr>
          <a:xfrm>
            <a:off x="3896977" y="3300687"/>
            <a:ext cx="1186200" cy="1164000"/>
          </a:xfrm>
          <a:prstGeom prst="bentConnector2">
            <a:avLst/>
          </a:prstGeom>
          <a:noFill/>
          <a:ln w="9525" cap="flat" cmpd="sng">
            <a:solidFill>
              <a:srgbClr val="CCCCCC"/>
            </a:solidFill>
            <a:prstDash val="solid"/>
            <a:round/>
            <a:headEnd type="none" w="sm" len="sm"/>
            <a:tailEnd type="oval" w="med" len="med"/>
          </a:ln>
        </p:spPr>
      </p:cxnSp>
      <p:sp>
        <p:nvSpPr>
          <p:cNvPr id="387" name="Google Shape;387;p62"/>
          <p:cNvSpPr/>
          <p:nvPr/>
        </p:nvSpPr>
        <p:spPr>
          <a:xfrm>
            <a:off x="7248574" y="3713376"/>
            <a:ext cx="5334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const</a:t>
            </a:r>
            <a:endParaRPr sz="1100" b="0" i="0" u="none" strike="noStrike" cap="none">
              <a:solidFill>
                <a:srgbClr val="222222"/>
              </a:solidFill>
              <a:latin typeface="Helvetica Neue"/>
              <a:ea typeface="Helvetica Neue"/>
              <a:cs typeface="Helvetica Neue"/>
              <a:sym typeface="Helvetica Neue"/>
            </a:endParaRPr>
          </a:p>
        </p:txBody>
      </p:sp>
      <p:cxnSp>
        <p:nvCxnSpPr>
          <p:cNvPr id="388" name="Google Shape;388;p62"/>
          <p:cNvCxnSpPr/>
          <p:nvPr/>
        </p:nvCxnSpPr>
        <p:spPr>
          <a:xfrm>
            <a:off x="6482675" y="3823529"/>
            <a:ext cx="765900" cy="0"/>
          </a:xfrm>
          <a:prstGeom prst="straightConnector1">
            <a:avLst/>
          </a:prstGeom>
          <a:noFill/>
          <a:ln w="9525" cap="flat" cmpd="sng">
            <a:solidFill>
              <a:srgbClr val="CCCCCC"/>
            </a:solidFill>
            <a:prstDash val="solid"/>
            <a:round/>
            <a:headEnd type="oval" w="med" len="med"/>
            <a:tailEnd type="oval" w="med" len="med"/>
          </a:ln>
        </p:spPr>
      </p:cxnSp>
      <p:sp>
        <p:nvSpPr>
          <p:cNvPr id="389" name="Google Shape;389;p62"/>
          <p:cNvSpPr/>
          <p:nvPr/>
        </p:nvSpPr>
        <p:spPr>
          <a:xfrm>
            <a:off x="7248574" y="3399850"/>
            <a:ext cx="533400" cy="224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let</a:t>
            </a:r>
            <a:endParaRPr sz="1100" b="0" i="0" u="none" strike="noStrike" cap="none">
              <a:solidFill>
                <a:srgbClr val="222222"/>
              </a:solidFill>
              <a:latin typeface="Helvetica Neue"/>
              <a:ea typeface="Helvetica Neue"/>
              <a:cs typeface="Helvetica Neue"/>
              <a:sym typeface="Helvetica Neue"/>
            </a:endParaRPr>
          </a:p>
        </p:txBody>
      </p:sp>
      <p:cxnSp>
        <p:nvCxnSpPr>
          <p:cNvPr id="390" name="Google Shape;390;p62"/>
          <p:cNvCxnSpPr>
            <a:endCxn id="389" idx="1"/>
          </p:cNvCxnSpPr>
          <p:nvPr/>
        </p:nvCxnSpPr>
        <p:spPr>
          <a:xfrm rot="10800000" flipH="1">
            <a:off x="6482674" y="3512200"/>
            <a:ext cx="765900" cy="3114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91" name="Google Shape;391;p62"/>
          <p:cNvCxnSpPr/>
          <p:nvPr/>
        </p:nvCxnSpPr>
        <p:spPr>
          <a:xfrm rot="10800000" flipH="1">
            <a:off x="1346975" y="2816890"/>
            <a:ext cx="7500" cy="472200"/>
          </a:xfrm>
          <a:prstGeom prst="straightConnector1">
            <a:avLst/>
          </a:prstGeom>
          <a:noFill/>
          <a:ln w="9525" cap="flat" cmpd="sng">
            <a:solidFill>
              <a:srgbClr val="CCCCCC"/>
            </a:solidFill>
            <a:prstDash val="solid"/>
            <a:round/>
            <a:headEnd type="oval" w="med" len="med"/>
            <a:tailEnd type="oval" w="med" len="med"/>
          </a:ln>
        </p:spPr>
      </p:cxnSp>
      <p:sp>
        <p:nvSpPr>
          <p:cNvPr id="392" name="Google Shape;392;p62"/>
          <p:cNvSpPr/>
          <p:nvPr/>
        </p:nvSpPr>
        <p:spPr>
          <a:xfrm>
            <a:off x="2817575" y="4645425"/>
            <a:ext cx="732900" cy="2808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222222"/>
                </a:solidFill>
                <a:latin typeface="Helvetica Neue"/>
                <a:ea typeface="Helvetica Neue"/>
                <a:cs typeface="Helvetica Neue"/>
                <a:sym typeface="Helvetica Neue"/>
              </a:rPr>
              <a:t>confirm</a:t>
            </a:r>
            <a:endParaRPr sz="1100" b="0" i="0" u="none" strike="noStrike" cap="none">
              <a:solidFill>
                <a:srgbClr val="222222"/>
              </a:solidFill>
              <a:latin typeface="Helvetica Neue"/>
              <a:ea typeface="Helvetica Neue"/>
              <a:cs typeface="Helvetica Neue"/>
              <a:sym typeface="Helvetica Neue"/>
            </a:endParaRPr>
          </a:p>
        </p:txBody>
      </p:sp>
      <p:cxnSp>
        <p:nvCxnSpPr>
          <p:cNvPr id="393" name="Google Shape;393;p62"/>
          <p:cNvCxnSpPr>
            <a:stCxn id="358" idx="3"/>
            <a:endCxn id="392" idx="1"/>
          </p:cNvCxnSpPr>
          <p:nvPr/>
        </p:nvCxnSpPr>
        <p:spPr>
          <a:xfrm>
            <a:off x="2077175" y="3662925"/>
            <a:ext cx="740400" cy="1122900"/>
          </a:xfrm>
          <a:prstGeom prst="bentConnector3">
            <a:avLst>
              <a:gd name="adj1" fmla="val 50000"/>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3"/>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Fundamentos</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de JavaScript</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4"/>
          <p:cNvSpPr txBox="1"/>
          <p:nvPr/>
        </p:nvSpPr>
        <p:spPr>
          <a:xfrm>
            <a:off x="4092350" y="2031000"/>
            <a:ext cx="4330200" cy="2062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JavaScript es u</a:t>
            </a:r>
            <a:r>
              <a:rPr lang="es" sz="1350" b="0" i="0" u="none" strike="noStrike" cap="none">
                <a:solidFill>
                  <a:schemeClr val="dk1"/>
                </a:solidFill>
                <a:latin typeface="DM Sans"/>
                <a:ea typeface="DM Sans"/>
                <a:cs typeface="DM Sans"/>
                <a:sym typeface="DM Sans"/>
              </a:rPr>
              <a:t>n lenguaje de programación que se utiliza principalmente para</a:t>
            </a:r>
            <a:r>
              <a:rPr lang="es" sz="1350" b="0" i="0" u="none" strike="noStrike" cap="none">
                <a:solidFill>
                  <a:schemeClr val="dk1"/>
                </a:solidFill>
                <a:highlight>
                  <a:srgbClr val="EAFF6A"/>
                </a:highlight>
                <a:latin typeface="DM Sans"/>
                <a:ea typeface="DM Sans"/>
                <a:cs typeface="DM Sans"/>
                <a:sym typeface="DM Sans"/>
              </a:rPr>
              <a:t> aportar dinamismo </a:t>
            </a:r>
            <a:endParaRPr sz="1350" b="0" i="0" u="none" strike="noStrike" cap="none">
              <a:solidFill>
                <a:schemeClr val="dk1"/>
              </a:solidFill>
              <a:highlight>
                <a:srgbClr val="EAFF6A"/>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EAFF6A"/>
                </a:highlight>
                <a:latin typeface="DM Sans"/>
                <a:ea typeface="DM Sans"/>
                <a:cs typeface="DM Sans"/>
                <a:sym typeface="DM Sans"/>
              </a:rPr>
              <a:t>a </a:t>
            </a:r>
            <a:r>
              <a:rPr lang="es" sz="1350" b="0" i="1" u="none" strike="noStrike" cap="none">
                <a:solidFill>
                  <a:schemeClr val="dk1"/>
                </a:solidFill>
                <a:highlight>
                  <a:srgbClr val="EAFF6A"/>
                </a:highlight>
                <a:latin typeface="DM Sans"/>
                <a:ea typeface="DM Sans"/>
                <a:cs typeface="DM Sans"/>
                <a:sym typeface="DM Sans"/>
              </a:rPr>
              <a:t>sitios y aplicaciones web</a:t>
            </a:r>
            <a:r>
              <a:rPr lang="es" sz="1350" b="0" i="0" u="none" strike="noStrike" cap="none">
                <a:solidFill>
                  <a:schemeClr val="dk1"/>
                </a:solidFill>
                <a:highlight>
                  <a:srgbClr val="EAFF6A"/>
                </a:highlight>
                <a:latin typeface="DM Sans"/>
                <a:ea typeface="DM Sans"/>
                <a:cs typeface="DM Sans"/>
                <a:sym typeface="DM Sans"/>
              </a:rPr>
              <a:t>.</a:t>
            </a:r>
            <a:endParaRPr sz="1350" b="0" i="0" u="none" strike="noStrike" cap="none">
              <a:solidFill>
                <a:schemeClr val="dk1"/>
              </a:solidFill>
              <a:highlight>
                <a:srgbClr val="EAFF6A"/>
              </a:highlight>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Funciona en </a:t>
            </a:r>
            <a:r>
              <a:rPr lang="es" sz="1350" b="0" i="0" u="none" strike="noStrike" cap="none">
                <a:solidFill>
                  <a:schemeClr val="dk1"/>
                </a:solidFill>
                <a:highlight>
                  <a:srgbClr val="EAFF6A"/>
                </a:highlight>
                <a:latin typeface="DM Sans"/>
                <a:ea typeface="DM Sans"/>
                <a:cs typeface="DM Sans"/>
                <a:sym typeface="DM Sans"/>
              </a:rPr>
              <a:t>complemento con los lenguajes web HTML Y CSS</a:t>
            </a:r>
            <a:r>
              <a:rPr lang="es" sz="1350" b="0" i="0" u="none" strike="noStrike" cap="none">
                <a:solidFill>
                  <a:schemeClr val="dk1"/>
                </a:solidFill>
                <a:highlight>
                  <a:srgbClr val="FFFFFF"/>
                </a:highlight>
                <a:latin typeface="DM Sans"/>
                <a:ea typeface="DM Sans"/>
                <a:cs typeface="DM Sans"/>
                <a:sym typeface="DM Sans"/>
              </a:rPr>
              <a:t>, permitiendo crear nuevas funcionalidades e interacciones avanzadas con los usuarios, así como </a:t>
            </a:r>
            <a:r>
              <a:rPr lang="es" sz="1350" b="0" i="0" u="none" strike="noStrike" cap="none">
                <a:solidFill>
                  <a:schemeClr val="dk1"/>
                </a:solidFill>
                <a:highlight>
                  <a:srgbClr val="EAFF6A"/>
                </a:highlight>
                <a:latin typeface="DM Sans"/>
                <a:ea typeface="DM Sans"/>
                <a:cs typeface="DM Sans"/>
                <a:sym typeface="DM Sans"/>
              </a:rPr>
              <a:t>interactuar con otras aplicaciones o servicios de backend</a:t>
            </a:r>
            <a:r>
              <a:rPr lang="es" sz="1350" b="0" i="0" u="none" strike="noStrike" cap="none">
                <a:solidFill>
                  <a:schemeClr val="dk1"/>
                </a:solidFill>
                <a:highlight>
                  <a:srgbClr val="FFFFFF"/>
                </a:highlight>
                <a:latin typeface="DM Sans"/>
                <a:ea typeface="DM Sans"/>
                <a:cs typeface="DM Sans"/>
                <a:sym typeface="DM Sans"/>
              </a:rPr>
              <a:t>.</a:t>
            </a:r>
            <a:endParaRPr sz="1350" b="0" i="0" u="none" strike="noStrike" cap="none">
              <a:solidFill>
                <a:schemeClr val="dk1"/>
              </a:solidFill>
              <a:highlight>
                <a:srgbClr val="FFFFFF"/>
              </a:highlight>
              <a:latin typeface="DM Sans"/>
              <a:ea typeface="DM Sans"/>
              <a:cs typeface="DM Sans"/>
              <a:sym typeface="DM Sans"/>
            </a:endParaRPr>
          </a:p>
        </p:txBody>
      </p:sp>
      <p:sp>
        <p:nvSpPr>
          <p:cNvPr id="404" name="Google Shape;404;p64"/>
          <p:cNvSpPr txBox="1"/>
          <p:nvPr/>
        </p:nvSpPr>
        <p:spPr>
          <a:xfrm>
            <a:off x="4128300" y="313875"/>
            <a:ext cx="5015700" cy="58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¿Qué es JavaScript?</a:t>
            </a:r>
            <a:endParaRPr sz="4000" b="1" i="0" u="none" strike="noStrike" cap="none">
              <a:solidFill>
                <a:srgbClr val="000000"/>
              </a:solidFill>
              <a:latin typeface="DM Sans"/>
              <a:ea typeface="DM Sans"/>
              <a:cs typeface="DM Sans"/>
              <a:sym typeface="DM Sans"/>
            </a:endParaRPr>
          </a:p>
        </p:txBody>
      </p:sp>
      <p:pic>
        <p:nvPicPr>
          <p:cNvPr id="405" name="Google Shape;405;p64"/>
          <p:cNvPicPr preferRelativeResize="0"/>
          <p:nvPr/>
        </p:nvPicPr>
        <p:blipFill rotWithShape="1">
          <a:blip r:embed="rId3">
            <a:alphaModFix/>
          </a:blip>
          <a:srcRect/>
          <a:stretch/>
        </p:blipFill>
        <p:spPr>
          <a:xfrm>
            <a:off x="7567925" y="4659625"/>
            <a:ext cx="1186526" cy="330675"/>
          </a:xfrm>
          <a:prstGeom prst="rect">
            <a:avLst/>
          </a:prstGeom>
          <a:noFill/>
          <a:ln>
            <a:noFill/>
          </a:ln>
        </p:spPr>
      </p:pic>
      <p:pic>
        <p:nvPicPr>
          <p:cNvPr id="406" name="Google Shape;406;p64"/>
          <p:cNvPicPr preferRelativeResize="0"/>
          <p:nvPr/>
        </p:nvPicPr>
        <p:blipFill rotWithShape="1">
          <a:blip r:embed="rId4">
            <a:alphaModFix/>
          </a:blip>
          <a:srcRect l="35850" r="21561"/>
          <a:stretch/>
        </p:blipFill>
        <p:spPr>
          <a:xfrm flipH="1">
            <a:off x="0" y="0"/>
            <a:ext cx="3818876" cy="5143500"/>
          </a:xfrm>
          <a:prstGeom prst="rect">
            <a:avLst/>
          </a:prstGeom>
          <a:noFill/>
          <a:ln>
            <a:noFill/>
          </a:ln>
          <a:effectLst>
            <a:outerShdw blurRad="57150" dist="19050" dir="5400000" algn="bl" rotWithShape="0">
              <a:srgbClr val="000000">
                <a:alpha val="49803"/>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p:nvPr/>
        </p:nvSpPr>
        <p:spPr>
          <a:xfrm>
            <a:off x="803675" y="1548800"/>
            <a:ext cx="3750600" cy="209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A diferencia de un lenguaje de programación compilado, Javascript es un lenguaje interpretado, lo que significa que </a:t>
            </a:r>
            <a:r>
              <a:rPr lang="es" sz="1350" b="0" i="0" u="none" strike="noStrike" cap="none">
                <a:solidFill>
                  <a:schemeClr val="dk1"/>
                </a:solidFill>
                <a:highlight>
                  <a:srgbClr val="E0FF00"/>
                </a:highlight>
                <a:latin typeface="DM Sans"/>
                <a:ea typeface="DM Sans"/>
                <a:cs typeface="DM Sans"/>
                <a:sym typeface="DM Sans"/>
              </a:rPr>
              <a:t>se ejecuta por medio de un programa intérprete.</a:t>
            </a:r>
            <a:endParaRPr sz="1350" b="0" i="0" u="none" strike="noStrike" cap="none">
              <a:solidFill>
                <a:schemeClr val="dk1"/>
              </a:solidFill>
              <a:highlight>
                <a:srgbClr val="E0FF00"/>
              </a:highlight>
              <a:latin typeface="DM Sans"/>
              <a:ea typeface="DM Sans"/>
              <a:cs typeface="DM Sans"/>
              <a:sym typeface="DM Sans"/>
            </a:endParaRPr>
          </a:p>
          <a:p>
            <a:pPr marL="0" marR="0" lvl="0" indent="0" algn="l" rtl="0">
              <a:lnSpc>
                <a:spcPct val="115000"/>
              </a:lnSpc>
              <a:spcBef>
                <a:spcPts val="1000"/>
              </a:spcBef>
              <a:spcAft>
                <a:spcPts val="0"/>
              </a:spcAft>
              <a:buClr>
                <a:schemeClr val="dk1"/>
              </a:buClr>
              <a:buSzPts val="1100"/>
              <a:buFont typeface="Arial"/>
              <a:buNone/>
            </a:pPr>
            <a:r>
              <a:rPr lang="es" sz="1350" b="0" i="0" u="none" strike="noStrike" cap="none">
                <a:solidFill>
                  <a:schemeClr val="dk1"/>
                </a:solidFill>
                <a:highlight>
                  <a:srgbClr val="FFFFFF"/>
                </a:highlight>
                <a:latin typeface="DM Sans"/>
                <a:ea typeface="DM Sans"/>
                <a:cs typeface="DM Sans"/>
                <a:sym typeface="DM Sans"/>
              </a:rPr>
              <a:t>En nuestro caso, los navegadores son los programas que se encargan de interpretar y ejecutar el código Javascript que creemos.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15000"/>
              </a:lnSpc>
              <a:spcBef>
                <a:spcPts val="1000"/>
              </a:spcBef>
              <a:spcAft>
                <a:spcPts val="0"/>
              </a:spcAft>
              <a:buClr>
                <a:schemeClr val="dk1"/>
              </a:buClr>
              <a:buSzPts val="1100"/>
              <a:buFont typeface="Arial"/>
              <a:buNone/>
            </a:pPr>
            <a:endParaRPr sz="1350" b="0" i="0" u="none" strike="noStrike" cap="none">
              <a:solidFill>
                <a:schemeClr val="dk1"/>
              </a:solidFill>
              <a:highlight>
                <a:srgbClr val="FFFFFF"/>
              </a:highlight>
              <a:latin typeface="DM Sans"/>
              <a:ea typeface="DM Sans"/>
              <a:cs typeface="DM Sans"/>
              <a:sym typeface="DM Sans"/>
            </a:endParaRPr>
          </a:p>
        </p:txBody>
      </p:sp>
      <p:sp>
        <p:nvSpPr>
          <p:cNvPr id="412" name="Google Shape;412;p65"/>
          <p:cNvSpPr txBox="1"/>
          <p:nvPr/>
        </p:nvSpPr>
        <p:spPr>
          <a:xfrm>
            <a:off x="803675" y="468275"/>
            <a:ext cx="6990600" cy="78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Lenguaje Interpretado</a:t>
            </a:r>
            <a:endParaRPr sz="4000" b="1" i="0" u="none" strike="noStrike" cap="none">
              <a:solidFill>
                <a:srgbClr val="000000"/>
              </a:solidFill>
              <a:latin typeface="DM Sans"/>
              <a:ea typeface="DM Sans"/>
              <a:cs typeface="DM Sans"/>
              <a:sym typeface="DM Sans"/>
            </a:endParaRPr>
          </a:p>
        </p:txBody>
      </p:sp>
      <p:pic>
        <p:nvPicPr>
          <p:cNvPr id="413" name="Google Shape;413;p65"/>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414" name="Google Shape;414;p65"/>
          <p:cNvSpPr txBox="1"/>
          <p:nvPr/>
        </p:nvSpPr>
        <p:spPr>
          <a:xfrm>
            <a:off x="4929325" y="1548800"/>
            <a:ext cx="36648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Cuando accedemos a alguna página a través del navegador, este se encarga de</a:t>
            </a:r>
            <a:r>
              <a:rPr lang="es" sz="1350" b="0" i="0" u="none" strike="noStrike" cap="none">
                <a:solidFill>
                  <a:schemeClr val="dk1"/>
                </a:solidFill>
                <a:highlight>
                  <a:srgbClr val="E0FF00"/>
                </a:highlight>
                <a:latin typeface="DM Sans"/>
                <a:ea typeface="DM Sans"/>
                <a:cs typeface="DM Sans"/>
                <a:sym typeface="DM Sans"/>
              </a:rPr>
              <a:t> leer y ejecutar todos los archivos que conforman la aplicación</a:t>
            </a:r>
            <a:r>
              <a:rPr lang="es" sz="1350" b="0" i="0" u="none" strike="noStrike" cap="none">
                <a:solidFill>
                  <a:schemeClr val="dk1"/>
                </a:solidFill>
                <a:highlight>
                  <a:schemeClr val="lt1"/>
                </a:highlight>
                <a:latin typeface="DM Sans"/>
                <a:ea typeface="DM Sans"/>
                <a:cs typeface="DM Sans"/>
                <a:sym typeface="DM Sans"/>
              </a:rPr>
              <a:t> (HTML, CSS, JS).</a:t>
            </a:r>
            <a:endParaRPr sz="1350" b="0"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6"/>
          <p:cNvSpPr txBox="1"/>
          <p:nvPr/>
        </p:nvSpPr>
        <p:spPr>
          <a:xfrm>
            <a:off x="1371600" y="190325"/>
            <a:ext cx="76308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Frontend y Backend</a:t>
            </a:r>
            <a:endParaRPr sz="4000" b="0" i="0" u="none" strike="noStrike" cap="none">
              <a:solidFill>
                <a:srgbClr val="000000"/>
              </a:solidFill>
              <a:latin typeface="DM Sans"/>
              <a:ea typeface="DM Sans"/>
              <a:cs typeface="DM Sans"/>
              <a:sym typeface="DM Sans"/>
            </a:endParaRPr>
          </a:p>
        </p:txBody>
      </p:sp>
      <p:pic>
        <p:nvPicPr>
          <p:cNvPr id="420" name="Google Shape;420;p66"/>
          <p:cNvPicPr preferRelativeResize="0"/>
          <p:nvPr/>
        </p:nvPicPr>
        <p:blipFill rotWithShape="1">
          <a:blip r:embed="rId3">
            <a:alphaModFix/>
          </a:blip>
          <a:srcRect/>
          <a:stretch/>
        </p:blipFill>
        <p:spPr>
          <a:xfrm>
            <a:off x="7815825" y="4659637"/>
            <a:ext cx="1186526" cy="330675"/>
          </a:xfrm>
          <a:prstGeom prst="rect">
            <a:avLst/>
          </a:prstGeom>
          <a:noFill/>
          <a:ln>
            <a:noFill/>
          </a:ln>
        </p:spPr>
      </p:pic>
      <p:pic>
        <p:nvPicPr>
          <p:cNvPr id="421" name="Google Shape;421;p66"/>
          <p:cNvPicPr preferRelativeResize="0"/>
          <p:nvPr/>
        </p:nvPicPr>
        <p:blipFill rotWithShape="1">
          <a:blip r:embed="rId4">
            <a:alphaModFix/>
          </a:blip>
          <a:srcRect/>
          <a:stretch/>
        </p:blipFill>
        <p:spPr>
          <a:xfrm>
            <a:off x="7393787" y="92000"/>
            <a:ext cx="1634174" cy="639850"/>
          </a:xfrm>
          <a:prstGeom prst="rect">
            <a:avLst/>
          </a:prstGeom>
          <a:noFill/>
          <a:ln>
            <a:noFill/>
          </a:ln>
        </p:spPr>
      </p:pic>
      <p:sp>
        <p:nvSpPr>
          <p:cNvPr id="422" name="Google Shape;422;p66"/>
          <p:cNvSpPr txBox="1"/>
          <p:nvPr/>
        </p:nvSpPr>
        <p:spPr>
          <a:xfrm>
            <a:off x="83325" y="4609425"/>
            <a:ext cx="773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s" sz="1600" b="0" i="0" u="none" strike="noStrike" cap="none">
                <a:solidFill>
                  <a:schemeClr val="dk1"/>
                </a:solidFill>
                <a:highlight>
                  <a:schemeClr val="lt1"/>
                </a:highlight>
                <a:latin typeface="DM Sans"/>
                <a:ea typeface="DM Sans"/>
                <a:cs typeface="DM Sans"/>
                <a:sym typeface="DM Sans"/>
              </a:rPr>
              <a:t>En el curso nos centraremos en el desarrollo </a:t>
            </a:r>
            <a:r>
              <a:rPr lang="es" sz="1600" b="1" i="0" u="none" strike="noStrike" cap="none">
                <a:solidFill>
                  <a:schemeClr val="dk1"/>
                </a:solidFill>
                <a:highlight>
                  <a:schemeClr val="lt1"/>
                </a:highlight>
                <a:latin typeface="DM Sans"/>
                <a:ea typeface="DM Sans"/>
                <a:cs typeface="DM Sans"/>
                <a:sym typeface="DM Sans"/>
              </a:rPr>
              <a:t>front-end</a:t>
            </a:r>
            <a:r>
              <a:rPr lang="es" sz="1600" b="0" i="0" u="none" strike="noStrike" cap="none">
                <a:solidFill>
                  <a:schemeClr val="dk1"/>
                </a:solidFill>
                <a:highlight>
                  <a:schemeClr val="lt1"/>
                </a:highlight>
                <a:latin typeface="DM Sans"/>
                <a:ea typeface="DM Sans"/>
                <a:cs typeface="DM Sans"/>
                <a:sym typeface="DM Sans"/>
              </a:rPr>
              <a:t> de aplicaciones web.</a:t>
            </a:r>
            <a:endParaRPr sz="1000" b="0" i="0" u="none" strike="noStrike" cap="none">
              <a:solidFill>
                <a:srgbClr val="000000"/>
              </a:solidFill>
              <a:latin typeface="DM Sans"/>
              <a:ea typeface="DM Sans"/>
              <a:cs typeface="DM Sans"/>
              <a:sym typeface="DM Sans"/>
            </a:endParaRPr>
          </a:p>
        </p:txBody>
      </p:sp>
      <p:grpSp>
        <p:nvGrpSpPr>
          <p:cNvPr id="423" name="Google Shape;423;p66"/>
          <p:cNvGrpSpPr/>
          <p:nvPr/>
        </p:nvGrpSpPr>
        <p:grpSpPr>
          <a:xfrm>
            <a:off x="1423350" y="929525"/>
            <a:ext cx="6297298" cy="3581575"/>
            <a:chOff x="1423350" y="929525"/>
            <a:chExt cx="6297298" cy="3581575"/>
          </a:xfrm>
        </p:grpSpPr>
        <p:pic>
          <p:nvPicPr>
            <p:cNvPr id="424" name="Google Shape;424;p66"/>
            <p:cNvPicPr preferRelativeResize="0"/>
            <p:nvPr/>
          </p:nvPicPr>
          <p:blipFill rotWithShape="1">
            <a:blip r:embed="rId5">
              <a:alphaModFix/>
            </a:blip>
            <a:srcRect/>
            <a:stretch/>
          </p:blipFill>
          <p:spPr>
            <a:xfrm>
              <a:off x="1423350" y="929525"/>
              <a:ext cx="6297298" cy="3581575"/>
            </a:xfrm>
            <a:prstGeom prst="rect">
              <a:avLst/>
            </a:prstGeom>
            <a:noFill/>
            <a:ln>
              <a:noFill/>
            </a:ln>
          </p:spPr>
        </p:pic>
        <p:sp>
          <p:nvSpPr>
            <p:cNvPr id="425" name="Google Shape;425;p66"/>
            <p:cNvSpPr/>
            <p:nvPr/>
          </p:nvSpPr>
          <p:spPr>
            <a:xfrm>
              <a:off x="4399650" y="3321050"/>
              <a:ext cx="3312000" cy="1183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6" name="Google Shape;426;p66" descr="Archivo:Node.js logo.svg"/>
            <p:cNvPicPr preferRelativeResize="0"/>
            <p:nvPr/>
          </p:nvPicPr>
          <p:blipFill rotWithShape="1">
            <a:blip r:embed="rId6">
              <a:alphaModFix/>
            </a:blip>
            <a:srcRect/>
            <a:stretch/>
          </p:blipFill>
          <p:spPr>
            <a:xfrm>
              <a:off x="5314573" y="4020109"/>
              <a:ext cx="776425" cy="475079"/>
            </a:xfrm>
            <a:prstGeom prst="rect">
              <a:avLst/>
            </a:prstGeom>
            <a:noFill/>
            <a:ln>
              <a:noFill/>
            </a:ln>
          </p:spPr>
        </p:pic>
        <p:pic>
          <p:nvPicPr>
            <p:cNvPr id="427" name="Google Shape;427;p66"/>
            <p:cNvPicPr preferRelativeResize="0"/>
            <p:nvPr/>
          </p:nvPicPr>
          <p:blipFill rotWithShape="1">
            <a:blip r:embed="rId7">
              <a:alphaModFix/>
            </a:blip>
            <a:srcRect/>
            <a:stretch/>
          </p:blipFill>
          <p:spPr>
            <a:xfrm>
              <a:off x="4510600" y="4087239"/>
              <a:ext cx="733025" cy="395851"/>
            </a:xfrm>
            <a:prstGeom prst="rect">
              <a:avLst/>
            </a:prstGeom>
            <a:noFill/>
            <a:ln>
              <a:noFill/>
            </a:ln>
          </p:spPr>
        </p:pic>
        <p:pic>
          <p:nvPicPr>
            <p:cNvPr id="428" name="Google Shape;428;p66"/>
            <p:cNvPicPr preferRelativeResize="0"/>
            <p:nvPr/>
          </p:nvPicPr>
          <p:blipFill rotWithShape="1">
            <a:blip r:embed="rId8">
              <a:alphaModFix/>
            </a:blip>
            <a:srcRect l="20547" r="20576"/>
            <a:stretch/>
          </p:blipFill>
          <p:spPr>
            <a:xfrm>
              <a:off x="5719474" y="3291850"/>
              <a:ext cx="398625" cy="677075"/>
            </a:xfrm>
            <a:prstGeom prst="rect">
              <a:avLst/>
            </a:prstGeom>
            <a:noFill/>
            <a:ln>
              <a:noFill/>
            </a:ln>
          </p:spPr>
        </p:pic>
        <p:pic>
          <p:nvPicPr>
            <p:cNvPr id="429" name="Google Shape;429;p66"/>
            <p:cNvPicPr preferRelativeResize="0"/>
            <p:nvPr/>
          </p:nvPicPr>
          <p:blipFill rotWithShape="1">
            <a:blip r:embed="rId9">
              <a:alphaModFix/>
            </a:blip>
            <a:srcRect l="31621" r="30581" b="33043"/>
            <a:stretch/>
          </p:blipFill>
          <p:spPr>
            <a:xfrm>
              <a:off x="4510600" y="3386075"/>
              <a:ext cx="490373" cy="488621"/>
            </a:xfrm>
            <a:prstGeom prst="rect">
              <a:avLst/>
            </a:prstGeom>
            <a:noFill/>
            <a:ln>
              <a:noFill/>
            </a:ln>
          </p:spPr>
        </p:pic>
        <p:pic>
          <p:nvPicPr>
            <p:cNvPr id="430" name="Google Shape;430;p66"/>
            <p:cNvPicPr preferRelativeResize="0"/>
            <p:nvPr/>
          </p:nvPicPr>
          <p:blipFill rotWithShape="1">
            <a:blip r:embed="rId10">
              <a:alphaModFix/>
            </a:blip>
            <a:srcRect l="27082" t="22914" r="26454" b="22054"/>
            <a:stretch/>
          </p:blipFill>
          <p:spPr>
            <a:xfrm>
              <a:off x="6360589" y="3303730"/>
              <a:ext cx="490375" cy="580785"/>
            </a:xfrm>
            <a:prstGeom prst="rect">
              <a:avLst/>
            </a:prstGeom>
            <a:noFill/>
            <a:ln>
              <a:noFill/>
            </a:ln>
          </p:spPr>
        </p:pic>
        <p:pic>
          <p:nvPicPr>
            <p:cNvPr id="431" name="Google Shape;431;p66"/>
            <p:cNvPicPr preferRelativeResize="0"/>
            <p:nvPr/>
          </p:nvPicPr>
          <p:blipFill rotWithShape="1">
            <a:blip r:embed="rId11">
              <a:alphaModFix/>
            </a:blip>
            <a:srcRect l="12814" r="10362"/>
            <a:stretch/>
          </p:blipFill>
          <p:spPr>
            <a:xfrm>
              <a:off x="6336789" y="4029450"/>
              <a:ext cx="537970" cy="330700"/>
            </a:xfrm>
            <a:prstGeom prst="rect">
              <a:avLst/>
            </a:prstGeom>
            <a:noFill/>
            <a:ln>
              <a:noFill/>
            </a:ln>
          </p:spPr>
        </p:pic>
        <p:pic>
          <p:nvPicPr>
            <p:cNvPr id="432" name="Google Shape;432;p66"/>
            <p:cNvPicPr preferRelativeResize="0"/>
            <p:nvPr/>
          </p:nvPicPr>
          <p:blipFill rotWithShape="1">
            <a:blip r:embed="rId12">
              <a:alphaModFix/>
            </a:blip>
            <a:srcRect/>
            <a:stretch/>
          </p:blipFill>
          <p:spPr>
            <a:xfrm>
              <a:off x="5115038" y="3354875"/>
              <a:ext cx="490375" cy="551000"/>
            </a:xfrm>
            <a:prstGeom prst="rect">
              <a:avLst/>
            </a:prstGeom>
            <a:noFill/>
            <a:ln>
              <a:noFill/>
            </a:ln>
          </p:spPr>
        </p:pic>
        <p:pic>
          <p:nvPicPr>
            <p:cNvPr id="433" name="Google Shape;433;p66"/>
            <p:cNvPicPr preferRelativeResize="0"/>
            <p:nvPr/>
          </p:nvPicPr>
          <p:blipFill rotWithShape="1">
            <a:blip r:embed="rId13">
              <a:alphaModFix/>
            </a:blip>
            <a:srcRect l="3263" t="5434" r="4298" b="6622"/>
            <a:stretch/>
          </p:blipFill>
          <p:spPr>
            <a:xfrm>
              <a:off x="6918450" y="3306725"/>
              <a:ext cx="659239" cy="551000"/>
            </a:xfrm>
            <a:prstGeom prst="rect">
              <a:avLst/>
            </a:prstGeom>
            <a:noFill/>
            <a:ln>
              <a:noFill/>
            </a:ln>
          </p:spPr>
        </p:pic>
        <p:pic>
          <p:nvPicPr>
            <p:cNvPr id="434" name="Google Shape;434;p66"/>
            <p:cNvPicPr preferRelativeResize="0"/>
            <p:nvPr/>
          </p:nvPicPr>
          <p:blipFill rotWithShape="1">
            <a:blip r:embed="rId14">
              <a:alphaModFix/>
            </a:blip>
            <a:srcRect b="27953"/>
            <a:stretch/>
          </p:blipFill>
          <p:spPr>
            <a:xfrm>
              <a:off x="7085250" y="3934750"/>
              <a:ext cx="325650" cy="382200"/>
            </a:xfrm>
            <a:prstGeom prst="rect">
              <a:avLst/>
            </a:prstGeom>
            <a:noFill/>
            <a:ln>
              <a:noFill/>
            </a:ln>
          </p:spPr>
        </p:pic>
        <p:pic>
          <p:nvPicPr>
            <p:cNvPr id="435" name="Google Shape;435;p66"/>
            <p:cNvPicPr preferRelativeResize="0"/>
            <p:nvPr/>
          </p:nvPicPr>
          <p:blipFill rotWithShape="1">
            <a:blip r:embed="rId15">
              <a:alphaModFix/>
            </a:blip>
            <a:srcRect/>
            <a:stretch/>
          </p:blipFill>
          <p:spPr>
            <a:xfrm>
              <a:off x="1942750" y="3428725"/>
              <a:ext cx="1279525" cy="9678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7"/>
          <p:cNvSpPr txBox="1"/>
          <p:nvPr/>
        </p:nvSpPr>
        <p:spPr>
          <a:xfrm>
            <a:off x="750100" y="468275"/>
            <a:ext cx="91440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Frontend y Backend</a:t>
            </a:r>
            <a:endParaRPr sz="4000" b="0" i="0" u="none" strike="noStrike" cap="none">
              <a:solidFill>
                <a:srgbClr val="000000"/>
              </a:solidFill>
              <a:latin typeface="DM Sans"/>
              <a:ea typeface="DM Sans"/>
              <a:cs typeface="DM Sans"/>
              <a:sym typeface="DM Sans"/>
            </a:endParaRPr>
          </a:p>
        </p:txBody>
      </p:sp>
      <p:pic>
        <p:nvPicPr>
          <p:cNvPr id="441" name="Google Shape;441;p67"/>
          <p:cNvPicPr preferRelativeResize="0"/>
          <p:nvPr/>
        </p:nvPicPr>
        <p:blipFill rotWithShape="1">
          <a:blip r:embed="rId3">
            <a:alphaModFix/>
          </a:blip>
          <a:srcRect/>
          <a:stretch/>
        </p:blipFill>
        <p:spPr>
          <a:xfrm>
            <a:off x="7815825" y="4659637"/>
            <a:ext cx="1186526" cy="330675"/>
          </a:xfrm>
          <a:prstGeom prst="rect">
            <a:avLst/>
          </a:prstGeom>
          <a:noFill/>
          <a:ln>
            <a:noFill/>
          </a:ln>
        </p:spPr>
      </p:pic>
      <p:pic>
        <p:nvPicPr>
          <p:cNvPr id="442" name="Google Shape;442;p67"/>
          <p:cNvPicPr preferRelativeResize="0"/>
          <p:nvPr/>
        </p:nvPicPr>
        <p:blipFill rotWithShape="1">
          <a:blip r:embed="rId4">
            <a:alphaModFix/>
          </a:blip>
          <a:srcRect/>
          <a:stretch/>
        </p:blipFill>
        <p:spPr>
          <a:xfrm>
            <a:off x="7393787" y="92000"/>
            <a:ext cx="1634174" cy="639850"/>
          </a:xfrm>
          <a:prstGeom prst="rect">
            <a:avLst/>
          </a:prstGeom>
          <a:noFill/>
          <a:ln>
            <a:noFill/>
          </a:ln>
        </p:spPr>
      </p:pic>
      <p:sp>
        <p:nvSpPr>
          <p:cNvPr id="443" name="Google Shape;443;p67"/>
          <p:cNvSpPr txBox="1"/>
          <p:nvPr/>
        </p:nvSpPr>
        <p:spPr>
          <a:xfrm>
            <a:off x="798850" y="1452525"/>
            <a:ext cx="359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Javascript se utiliza tanto para construir aplicaciones de Frontend como de Backend.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rgbClr val="FFFFFF"/>
                </a:highlight>
                <a:latin typeface="DM Sans"/>
                <a:ea typeface="DM Sans"/>
                <a:cs typeface="DM Sans"/>
                <a:sym typeface="DM Sans"/>
              </a:rPr>
              <a:t>Por Frontend entendemos a la parte de la aplicación que corre en el navegador y con la cual interactúan los usuarios. </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highlight>
                  <a:schemeClr val="lt1"/>
                </a:highlight>
                <a:latin typeface="DM Sans"/>
                <a:ea typeface="DM Sans"/>
                <a:cs typeface="DM Sans"/>
                <a:sym typeface="DM Sans"/>
              </a:rPr>
              <a:t>Como tal, estaremos creando aplicaciones con </a:t>
            </a:r>
            <a:r>
              <a:rPr lang="es" sz="1350" b="1" i="0" u="none" strike="noStrike" cap="none">
                <a:solidFill>
                  <a:schemeClr val="dk1"/>
                </a:solidFill>
                <a:highlight>
                  <a:schemeClr val="accent6"/>
                </a:highlight>
                <a:latin typeface="DM Sans"/>
                <a:ea typeface="DM Sans"/>
                <a:cs typeface="DM Sans"/>
                <a:sym typeface="DM Sans"/>
              </a:rPr>
              <a:t>Javascript</a:t>
            </a:r>
            <a:r>
              <a:rPr lang="es" sz="1350" b="0" i="0" u="none" strike="noStrike" cap="none">
                <a:solidFill>
                  <a:schemeClr val="dk1"/>
                </a:solidFill>
                <a:highlight>
                  <a:schemeClr val="accent6"/>
                </a:highlight>
                <a:latin typeface="DM Sans"/>
                <a:ea typeface="DM Sans"/>
                <a:cs typeface="DM Sans"/>
                <a:sym typeface="DM Sans"/>
              </a:rPr>
              <a:t>, </a:t>
            </a:r>
            <a:r>
              <a:rPr lang="es" sz="1350" b="1" i="0" u="none" strike="noStrike" cap="none">
                <a:solidFill>
                  <a:schemeClr val="dk1"/>
                </a:solidFill>
                <a:highlight>
                  <a:schemeClr val="accent6"/>
                </a:highlight>
                <a:latin typeface="DM Sans"/>
                <a:ea typeface="DM Sans"/>
                <a:cs typeface="DM Sans"/>
                <a:sym typeface="DM Sans"/>
              </a:rPr>
              <a:t>HTML</a:t>
            </a:r>
            <a:r>
              <a:rPr lang="es" sz="1350" b="0" i="0" u="none" strike="noStrike" cap="none">
                <a:solidFill>
                  <a:schemeClr val="dk1"/>
                </a:solidFill>
                <a:highlight>
                  <a:schemeClr val="accent6"/>
                </a:highlight>
                <a:latin typeface="DM Sans"/>
                <a:ea typeface="DM Sans"/>
                <a:cs typeface="DM Sans"/>
                <a:sym typeface="DM Sans"/>
              </a:rPr>
              <a:t> y </a:t>
            </a:r>
            <a:r>
              <a:rPr lang="es" sz="1350" b="1" i="0" u="none" strike="noStrike" cap="none">
                <a:solidFill>
                  <a:schemeClr val="dk1"/>
                </a:solidFill>
                <a:highlight>
                  <a:schemeClr val="accent6"/>
                </a:highlight>
                <a:latin typeface="DM Sans"/>
                <a:ea typeface="DM Sans"/>
                <a:cs typeface="DM Sans"/>
                <a:sym typeface="DM Sans"/>
              </a:rPr>
              <a:t>CSS</a:t>
            </a:r>
            <a:r>
              <a:rPr lang="es" sz="1350" b="0" i="0" u="none" strike="noStrike" cap="none">
                <a:solidFill>
                  <a:schemeClr val="dk1"/>
                </a:solidFill>
                <a:highlight>
                  <a:schemeClr val="lt1"/>
                </a:highlight>
                <a:latin typeface="DM Sans"/>
                <a:ea typeface="DM Sans"/>
                <a:cs typeface="DM Sans"/>
                <a:sym typeface="DM Sans"/>
              </a:rPr>
              <a:t>; vinculando los tres lenguajes en el desarrollo único a un producto.</a:t>
            </a:r>
            <a:endParaRPr sz="1350" b="0" i="0" u="none" strike="noStrike" cap="none">
              <a:solidFill>
                <a:schemeClr val="dk1"/>
              </a:solidFill>
              <a:highlight>
                <a:srgbClr val="FFFFFF"/>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444" name="Google Shape;444;p67"/>
          <p:cNvSpPr txBox="1"/>
          <p:nvPr/>
        </p:nvSpPr>
        <p:spPr>
          <a:xfrm>
            <a:off x="4676525" y="1440438"/>
            <a:ext cx="3852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Nuestra aplicación de Frontend también consume datos y servicios ofrecidos por algún Backend. </a:t>
            </a:r>
            <a:br>
              <a:rPr lang="es" sz="1350" b="0" i="0" u="none" strike="noStrike" cap="none">
                <a:solidFill>
                  <a:schemeClr val="dk1"/>
                </a:solidFill>
                <a:highlight>
                  <a:schemeClr val="lt1"/>
                </a:highlight>
                <a:latin typeface="DM Sans"/>
                <a:ea typeface="DM Sans"/>
                <a:cs typeface="DM Sans"/>
                <a:sym typeface="DM Sans"/>
              </a:rPr>
            </a:br>
            <a:endParaRPr sz="1350" b="0" i="0" u="none" strike="noStrike" cap="none">
              <a:solidFill>
                <a:schemeClr val="dk1"/>
              </a:solidFill>
              <a:highlight>
                <a:schemeClr val="lt1"/>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Javascript será la herramienta que nos permitirá comunicarnos e intercambiar información con APIs u otras aplicaciones.</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8"/>
          <p:cNvSpPr/>
          <p:nvPr/>
        </p:nvSpPr>
        <p:spPr>
          <a:xfrm>
            <a:off x="1481100" y="1023900"/>
            <a:ext cx="6181800" cy="3095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68"/>
          <p:cNvSpPr txBox="1"/>
          <p:nvPr/>
        </p:nvSpPr>
        <p:spPr>
          <a:xfrm>
            <a:off x="1905000" y="2202300"/>
            <a:ext cx="5372100" cy="10158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0" i="0" u="none" strike="noStrike" cap="none">
                <a:solidFill>
                  <a:schemeClr val="dk1"/>
                </a:solidFill>
                <a:latin typeface="DM Sans"/>
                <a:ea typeface="DM Sans"/>
                <a:cs typeface="DM Sans"/>
                <a:sym typeface="DM Sans"/>
              </a:rPr>
              <a:t>Historia y evolución de JavaScript</a:t>
            </a:r>
            <a:endParaRPr sz="3000" b="0" i="0" u="none" strike="noStrike" cap="non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9"/>
          <p:cNvSpPr txBox="1"/>
          <p:nvPr/>
        </p:nvSpPr>
        <p:spPr>
          <a:xfrm>
            <a:off x="1197225" y="256650"/>
            <a:ext cx="60852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Evolución de JavaScript</a:t>
            </a:r>
            <a:endParaRPr sz="4000" b="0" i="0" u="none" strike="noStrike" cap="none">
              <a:solidFill>
                <a:srgbClr val="000000"/>
              </a:solidFill>
              <a:latin typeface="DM Sans"/>
              <a:ea typeface="DM Sans"/>
              <a:cs typeface="DM Sans"/>
              <a:sym typeface="DM Sans"/>
            </a:endParaRPr>
          </a:p>
        </p:txBody>
      </p:sp>
      <p:pic>
        <p:nvPicPr>
          <p:cNvPr id="456" name="Google Shape;456;p69"/>
          <p:cNvPicPr preferRelativeResize="0"/>
          <p:nvPr/>
        </p:nvPicPr>
        <p:blipFill rotWithShape="1">
          <a:blip r:embed="rId3">
            <a:alphaModFix/>
          </a:blip>
          <a:srcRect/>
          <a:stretch/>
        </p:blipFill>
        <p:spPr>
          <a:xfrm>
            <a:off x="7567925" y="4659625"/>
            <a:ext cx="1186526" cy="330675"/>
          </a:xfrm>
          <a:prstGeom prst="rect">
            <a:avLst/>
          </a:prstGeom>
          <a:noFill/>
          <a:ln>
            <a:noFill/>
          </a:ln>
        </p:spPr>
      </p:pic>
      <p:pic>
        <p:nvPicPr>
          <p:cNvPr id="457" name="Google Shape;457;p69"/>
          <p:cNvPicPr preferRelativeResize="0"/>
          <p:nvPr/>
        </p:nvPicPr>
        <p:blipFill rotWithShape="1">
          <a:blip r:embed="rId4">
            <a:alphaModFix/>
          </a:blip>
          <a:srcRect/>
          <a:stretch/>
        </p:blipFill>
        <p:spPr>
          <a:xfrm>
            <a:off x="2012975" y="624950"/>
            <a:ext cx="5118049" cy="2876001"/>
          </a:xfrm>
          <a:prstGeom prst="rect">
            <a:avLst/>
          </a:prstGeom>
          <a:noFill/>
          <a:ln>
            <a:noFill/>
          </a:ln>
        </p:spPr>
      </p:pic>
      <p:sp>
        <p:nvSpPr>
          <p:cNvPr id="458" name="Google Shape;458;p69"/>
          <p:cNvSpPr txBox="1"/>
          <p:nvPr/>
        </p:nvSpPr>
        <p:spPr>
          <a:xfrm>
            <a:off x="192400" y="3789325"/>
            <a:ext cx="79557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La primera versión de JavaScript estandarizado, </a:t>
            </a:r>
            <a:r>
              <a:rPr lang="es" sz="1350" b="1" i="0" u="none" strike="noStrike" cap="none">
                <a:solidFill>
                  <a:schemeClr val="dk1"/>
                </a:solidFill>
                <a:highlight>
                  <a:schemeClr val="lt1"/>
                </a:highlight>
                <a:latin typeface="DM Sans"/>
                <a:ea typeface="DM Sans"/>
                <a:cs typeface="DM Sans"/>
                <a:sym typeface="DM Sans"/>
              </a:rPr>
              <a:t>ES1</a:t>
            </a:r>
            <a:r>
              <a:rPr lang="es" sz="1350" b="0" i="0" u="none" strike="noStrike" cap="none">
                <a:solidFill>
                  <a:schemeClr val="dk1"/>
                </a:solidFill>
                <a:highlight>
                  <a:schemeClr val="lt1"/>
                </a:highlight>
                <a:latin typeface="DM Sans"/>
                <a:ea typeface="DM Sans"/>
                <a:cs typeface="DM Sans"/>
                <a:sym typeface="DM Sans"/>
              </a:rPr>
              <a:t>, se lanzó en 1997 y el lenguaje fue cambiando con el tiempo. En el curso nos centramos en las versiones </a:t>
            </a:r>
            <a:r>
              <a:rPr lang="es" sz="1350" b="1" i="0" u="none" strike="noStrike" cap="none">
                <a:solidFill>
                  <a:schemeClr val="dk1"/>
                </a:solidFill>
                <a:highlight>
                  <a:schemeClr val="lt1"/>
                </a:highlight>
                <a:latin typeface="DM Sans"/>
                <a:ea typeface="DM Sans"/>
                <a:cs typeface="DM Sans"/>
                <a:sym typeface="DM Sans"/>
              </a:rPr>
              <a:t>ES6</a:t>
            </a:r>
            <a:r>
              <a:rPr lang="es" sz="1350" b="0" i="0" u="none" strike="noStrike" cap="none">
                <a:solidFill>
                  <a:schemeClr val="dk1"/>
                </a:solidFill>
                <a:highlight>
                  <a:schemeClr val="lt1"/>
                </a:highlight>
                <a:latin typeface="DM Sans"/>
                <a:ea typeface="DM Sans"/>
                <a:cs typeface="DM Sans"/>
                <a:sym typeface="DM Sans"/>
              </a:rPr>
              <a:t> y posteriores. </a:t>
            </a:r>
            <a:endParaRPr sz="1350" b="0" i="0" u="none" strike="noStrike" cap="none">
              <a:solidFill>
                <a:schemeClr val="dk1"/>
              </a:solidFill>
              <a:highlight>
                <a:schemeClr val="lt1"/>
              </a:highlight>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350"/>
              <a:buFont typeface="Arial"/>
              <a:buNone/>
            </a:pPr>
            <a:endParaRPr sz="1350" b="0" i="0" u="none" strike="noStrike" cap="none">
              <a:solidFill>
                <a:schemeClr val="dk1"/>
              </a:solidFill>
              <a:highlight>
                <a:schemeClr val="lt1"/>
              </a:highlight>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350"/>
              <a:buFont typeface="Arial"/>
              <a:buNone/>
            </a:pPr>
            <a:r>
              <a:rPr lang="es" sz="1350" b="0" i="0" u="none" strike="noStrike" cap="none">
                <a:solidFill>
                  <a:schemeClr val="dk1"/>
                </a:solidFill>
                <a:highlight>
                  <a:schemeClr val="lt1"/>
                </a:highlight>
                <a:latin typeface="DM Sans"/>
                <a:ea typeface="DM Sans"/>
                <a:cs typeface="DM Sans"/>
                <a:sym typeface="DM Sans"/>
              </a:rPr>
              <a:t>Ten presente que, todos los años, el estándar </a:t>
            </a:r>
            <a:r>
              <a:rPr lang="es" sz="1350" b="1" i="0" u="none" strike="noStrike" cap="none">
                <a:solidFill>
                  <a:schemeClr val="dk1"/>
                </a:solidFill>
                <a:highlight>
                  <a:schemeClr val="lt1"/>
                </a:highlight>
                <a:latin typeface="DM Sans"/>
                <a:ea typeface="DM Sans"/>
                <a:cs typeface="DM Sans"/>
                <a:sym typeface="DM Sans"/>
              </a:rPr>
              <a:t>ES</a:t>
            </a:r>
            <a:r>
              <a:rPr lang="es" sz="1350" b="0" i="0" u="none" strike="noStrike" cap="none">
                <a:solidFill>
                  <a:schemeClr val="dk1"/>
                </a:solidFill>
                <a:highlight>
                  <a:schemeClr val="lt1"/>
                </a:highlight>
                <a:latin typeface="DM Sans"/>
                <a:ea typeface="DM Sans"/>
                <a:cs typeface="DM Sans"/>
                <a:sym typeface="DM Sans"/>
              </a:rPr>
              <a:t> lanza una versión nueva. </a:t>
            </a:r>
            <a:endParaRPr sz="1350" b="0" i="0" u="none" strike="noStrike" cap="none">
              <a:solidFill>
                <a:srgbClr val="000000"/>
              </a:solidFill>
              <a:latin typeface="DM Sans"/>
              <a:ea typeface="DM Sans"/>
              <a:cs typeface="DM Sans"/>
              <a:sym typeface="DM Sans"/>
            </a:endParaRPr>
          </a:p>
        </p:txBody>
      </p:sp>
      <p:pic>
        <p:nvPicPr>
          <p:cNvPr id="459" name="Google Shape;459;p69"/>
          <p:cNvPicPr preferRelativeResize="0"/>
          <p:nvPr/>
        </p:nvPicPr>
        <p:blipFill rotWithShape="1">
          <a:blip r:embed="rId5">
            <a:alphaModFix/>
          </a:blip>
          <a:srcRect/>
          <a:stretch/>
        </p:blipFill>
        <p:spPr>
          <a:xfrm>
            <a:off x="8331275" y="50875"/>
            <a:ext cx="739200" cy="739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0"/>
          <p:cNvSpPr txBox="1"/>
          <p:nvPr/>
        </p:nvSpPr>
        <p:spPr>
          <a:xfrm>
            <a:off x="1070050" y="1561825"/>
            <a:ext cx="5359200" cy="226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 bien, tanto Java como Javascript son lenguajes de  programación que comparten base de su sintaxis</a:t>
            </a:r>
            <a:r>
              <a:rPr lang="es" sz="1350" b="0" i="0" u="none" strike="noStrike" cap="none">
                <a:solidFill>
                  <a:schemeClr val="dk1"/>
                </a:solidFill>
                <a:latin typeface="DM Sans"/>
                <a:ea typeface="DM Sans"/>
                <a:cs typeface="DM Sans"/>
                <a:sym typeface="DM Sans"/>
              </a:rPr>
              <a:t>, </a:t>
            </a:r>
            <a:r>
              <a:rPr lang="es" sz="1350" b="1" i="0" u="none" strike="noStrike" cap="none">
                <a:solidFill>
                  <a:srgbClr val="000000"/>
                </a:solidFill>
                <a:highlight>
                  <a:srgbClr val="EF89D2"/>
                </a:highlight>
                <a:latin typeface="DM Sans"/>
                <a:ea typeface="DM Sans"/>
                <a:cs typeface="DM Sans"/>
                <a:sym typeface="DM Sans"/>
              </a:rPr>
              <a:t>el uso de cada uno es distinto</a:t>
            </a:r>
            <a:r>
              <a:rPr lang="es" sz="1350" b="0" i="0" u="none" strike="noStrike" cap="none">
                <a:solidFill>
                  <a:srgbClr val="000000"/>
                </a:solidFill>
                <a:latin typeface="DM Sans"/>
                <a:ea typeface="DM Sans"/>
                <a:cs typeface="DM Sans"/>
                <a:sym typeface="DM Sans"/>
              </a:rPr>
              <a:t>. </a:t>
            </a: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Java funciona a través de declaraciones que se establecen a partir de un sistema de clases en tiempo de compilación. </a:t>
            </a: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cambio, JavaScript se basa en un sistema de tiempo de ejecución donde cada dato distinto puede representar valores booleanos, de cadena o numéricos.</a:t>
            </a: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r>
              <a:rPr lang="es" sz="1400" b="1" i="0" u="none" strike="noStrike" cap="none">
                <a:solidFill>
                  <a:srgbClr val="000000"/>
                </a:solidFill>
                <a:latin typeface="DM Sans"/>
                <a:ea typeface="DM Sans"/>
                <a:cs typeface="DM Sans"/>
                <a:sym typeface="DM Sans"/>
              </a:rPr>
              <a:t>Son dos lenguajes diferentes, y no es correcto mencionarlos como sinónimos.</a:t>
            </a:r>
            <a:endParaRPr sz="140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465" name="Google Shape;465;p70"/>
          <p:cNvSpPr/>
          <p:nvPr/>
        </p:nvSpPr>
        <p:spPr>
          <a:xfrm>
            <a:off x="1070050" y="4138675"/>
            <a:ext cx="5359200" cy="739200"/>
          </a:xfrm>
          <a:prstGeom prst="rect">
            <a:avLst/>
          </a:prstGeom>
          <a:noFill/>
          <a:ln w="28575" cap="flat" cmpd="sng">
            <a:solidFill>
              <a:srgbClr val="EF89D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p:txBody>
      </p:sp>
      <p:pic>
        <p:nvPicPr>
          <p:cNvPr id="466" name="Google Shape;466;p70"/>
          <p:cNvPicPr preferRelativeResize="0"/>
          <p:nvPr/>
        </p:nvPicPr>
        <p:blipFill rotWithShape="1">
          <a:blip r:embed="rId3">
            <a:alphaModFix/>
          </a:blip>
          <a:srcRect/>
          <a:stretch/>
        </p:blipFill>
        <p:spPr>
          <a:xfrm rot="204880">
            <a:off x="6629725" y="2326122"/>
            <a:ext cx="3062925" cy="1722875"/>
          </a:xfrm>
          <a:prstGeom prst="rect">
            <a:avLst/>
          </a:prstGeom>
          <a:noFill/>
          <a:ln>
            <a:noFill/>
          </a:ln>
        </p:spPr>
      </p:pic>
      <p:sp>
        <p:nvSpPr>
          <p:cNvPr id="467" name="Google Shape;467;p70"/>
          <p:cNvSpPr txBox="1"/>
          <p:nvPr/>
        </p:nvSpPr>
        <p:spPr>
          <a:xfrm>
            <a:off x="1026075" y="511675"/>
            <a:ext cx="6085200" cy="7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Diferencia con Java</a:t>
            </a:r>
            <a:endParaRPr sz="4000" b="0" i="0" u="none" strike="noStrike" cap="none">
              <a:solidFill>
                <a:srgbClr val="000000"/>
              </a:solidFill>
              <a:latin typeface="DM Sans"/>
              <a:ea typeface="DM Sans"/>
              <a:cs typeface="DM Sans"/>
              <a:sym typeface="DM Sans"/>
            </a:endParaRPr>
          </a:p>
        </p:txBody>
      </p:sp>
      <p:pic>
        <p:nvPicPr>
          <p:cNvPr id="468" name="Google Shape;468;p70"/>
          <p:cNvPicPr preferRelativeResize="0"/>
          <p:nvPr/>
        </p:nvPicPr>
        <p:blipFill rotWithShape="1">
          <a:blip r:embed="rId4">
            <a:alphaModFix/>
          </a:blip>
          <a:srcRect/>
          <a:stretch/>
        </p:blipFill>
        <p:spPr>
          <a:xfrm>
            <a:off x="7567925" y="4659625"/>
            <a:ext cx="1186526" cy="330675"/>
          </a:xfrm>
          <a:prstGeom prst="rect">
            <a:avLst/>
          </a:prstGeom>
          <a:noFill/>
          <a:ln>
            <a:noFill/>
          </a:ln>
        </p:spPr>
      </p:pic>
      <p:pic>
        <p:nvPicPr>
          <p:cNvPr id="469" name="Google Shape;469;p70"/>
          <p:cNvPicPr preferRelativeResize="0"/>
          <p:nvPr/>
        </p:nvPicPr>
        <p:blipFill rotWithShape="1">
          <a:blip r:embed="rId5">
            <a:alphaModFix/>
          </a:blip>
          <a:srcRect/>
          <a:stretch/>
        </p:blipFill>
        <p:spPr>
          <a:xfrm>
            <a:off x="6269400" y="839313"/>
            <a:ext cx="2399100" cy="239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44"/>
          <p:cNvSpPr txBox="1"/>
          <p:nvPr/>
        </p:nvSpPr>
        <p:spPr>
          <a:xfrm>
            <a:off x="3742800" y="733625"/>
            <a:ext cx="4925700" cy="63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 sz="3000" b="1" i="0" u="none" strike="noStrike" cap="none">
                <a:solidFill>
                  <a:schemeClr val="lt1"/>
                </a:solidFill>
                <a:latin typeface="Helvetica Neue"/>
                <a:ea typeface="Helvetica Neue"/>
                <a:cs typeface="Helvetica Neue"/>
                <a:sym typeface="Helvetica Neue"/>
              </a:rPr>
              <a:t>Presentación </a:t>
            </a:r>
            <a:endParaRPr sz="3000" b="1" i="0" u="none" strike="noStrike" cap="none">
              <a:solidFill>
                <a:schemeClr val="lt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Arial"/>
              <a:buNone/>
            </a:pPr>
            <a:r>
              <a:rPr lang="es" sz="3000" b="1" i="0" u="none" strike="noStrike" cap="none">
                <a:solidFill>
                  <a:schemeClr val="accent6"/>
                </a:solidFill>
                <a:latin typeface="Helvetica Neue"/>
                <a:ea typeface="Helvetica Neue"/>
                <a:cs typeface="Helvetica Neue"/>
                <a:sym typeface="Helvetica Neue"/>
              </a:rPr>
              <a:t>del equipo</a:t>
            </a:r>
            <a:endParaRPr sz="3000" b="1" i="0" u="none" strike="noStrike" cap="none">
              <a:solidFill>
                <a:schemeClr val="accent6"/>
              </a:solidFill>
              <a:latin typeface="Helvetica Neue"/>
              <a:ea typeface="Helvetica Neue"/>
              <a:cs typeface="Helvetica Neue"/>
              <a:sym typeface="Helvetica Neue"/>
            </a:endParaRPr>
          </a:p>
        </p:txBody>
      </p:sp>
      <p:sp>
        <p:nvSpPr>
          <p:cNvPr id="141" name="Google Shape;141;p44"/>
          <p:cNvSpPr txBox="1"/>
          <p:nvPr/>
        </p:nvSpPr>
        <p:spPr>
          <a:xfrm>
            <a:off x="3742800" y="1944100"/>
            <a:ext cx="4925700" cy="856614"/>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b="1" i="0" u="none" strike="noStrike" cap="none" dirty="0">
                <a:solidFill>
                  <a:schemeClr val="lt1"/>
                </a:solidFill>
                <a:latin typeface="DM Sans"/>
                <a:ea typeface="DM Sans"/>
                <a:cs typeface="DM Sans"/>
                <a:sym typeface="DM Sans"/>
              </a:rPr>
              <a:t>Profesor/a responsable: </a:t>
            </a:r>
            <a:r>
              <a:rPr lang="es" sz="1350" dirty="0">
                <a:solidFill>
                  <a:schemeClr val="lt1"/>
                </a:solidFill>
                <a:latin typeface="DM Sans"/>
                <a:ea typeface="DM Sans"/>
                <a:cs typeface="DM Sans"/>
                <a:sym typeface="DM Sans"/>
              </a:rPr>
              <a:t>Karen Simari</a:t>
            </a:r>
            <a:endParaRPr sz="1350" b="0" i="0" u="none" strike="noStrike" cap="none" dirty="0">
              <a:solidFill>
                <a:schemeClr val="lt1"/>
              </a:solidFill>
              <a:latin typeface="DM Sans"/>
              <a:ea typeface="DM Sans"/>
              <a:cs typeface="DM Sans"/>
              <a:sym typeface="DM Sans"/>
            </a:endParaRPr>
          </a:p>
          <a:p>
            <a:pPr marL="457200" marR="0" lvl="0" indent="-314325" algn="l" rtl="0">
              <a:lnSpc>
                <a:spcPct val="100000"/>
              </a:lnSpc>
              <a:spcBef>
                <a:spcPts val="1000"/>
              </a:spcBef>
              <a:spcAft>
                <a:spcPts val="1000"/>
              </a:spcAft>
              <a:buClr>
                <a:srgbClr val="EAFF6A"/>
              </a:buClr>
              <a:buSzPts val="1350"/>
              <a:buFont typeface="DM Sans"/>
              <a:buChar char="✔"/>
            </a:pPr>
            <a:r>
              <a:rPr lang="es" sz="1350" b="1" i="0" u="none" strike="noStrike" cap="none" dirty="0">
                <a:solidFill>
                  <a:schemeClr val="lt1"/>
                </a:solidFill>
                <a:latin typeface="DM Sans"/>
                <a:ea typeface="DM Sans"/>
                <a:cs typeface="DM Sans"/>
                <a:sym typeface="DM Sans"/>
              </a:rPr>
              <a:t>Tutor: Rodrigo Moreno</a:t>
            </a:r>
            <a:endParaRPr sz="1350" b="0" i="0" u="none" strike="noStrike" cap="none" dirty="0">
              <a:solidFill>
                <a:schemeClr val="lt1"/>
              </a:solidFill>
              <a:latin typeface="DM Sans"/>
              <a:ea typeface="DM Sans"/>
              <a:cs typeface="DM Sans"/>
              <a:sym typeface="DM Sans"/>
            </a:endParaRPr>
          </a:p>
        </p:txBody>
      </p:sp>
      <p:sp>
        <p:nvSpPr>
          <p:cNvPr id="142" name="Google Shape;142;p44"/>
          <p:cNvSpPr txBox="1"/>
          <p:nvPr/>
        </p:nvSpPr>
        <p:spPr>
          <a:xfrm>
            <a:off x="3742925" y="468275"/>
            <a:ext cx="49257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B7B7B7"/>
                </a:solidFill>
                <a:latin typeface="DM Sans"/>
                <a:ea typeface="DM Sans"/>
                <a:cs typeface="DM Sans"/>
                <a:sym typeface="DM Sans"/>
              </a:rPr>
              <a:t>COMISIÓN N° </a:t>
            </a:r>
            <a:r>
              <a:rPr lang="es" sz="1350" dirty="0">
                <a:solidFill>
                  <a:srgbClr val="B7B7B7"/>
                </a:solidFill>
                <a:latin typeface="DM Sans"/>
                <a:ea typeface="DM Sans"/>
                <a:cs typeface="DM Sans"/>
                <a:sym typeface="DM Sans"/>
              </a:rPr>
              <a:t>52520</a:t>
            </a:r>
            <a:endParaRPr sz="1350" b="0" i="0" u="none" strike="noStrike" cap="none" dirty="0">
              <a:solidFill>
                <a:srgbClr val="B7B7B7"/>
              </a:solidFill>
              <a:latin typeface="DM Sans"/>
              <a:ea typeface="DM Sans"/>
              <a:cs typeface="DM Sans"/>
              <a:sym typeface="DM Sans"/>
            </a:endParaRPr>
          </a:p>
        </p:txBody>
      </p:sp>
      <p:pic>
        <p:nvPicPr>
          <p:cNvPr id="144" name="Google Shape;144;p44"/>
          <p:cNvPicPr preferRelativeResize="0"/>
          <p:nvPr/>
        </p:nvPicPr>
        <p:blipFill rotWithShape="1">
          <a:blip r:embed="rId3">
            <a:alphaModFix/>
          </a:blip>
          <a:srcRect l="35557"/>
          <a:stretch/>
        </p:blipFill>
        <p:spPr>
          <a:xfrm>
            <a:off x="0" y="0"/>
            <a:ext cx="3314525"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1"/>
          <p:cNvSpPr txBox="1"/>
          <p:nvPr/>
        </p:nvSpPr>
        <p:spPr>
          <a:xfrm>
            <a:off x="1404876" y="1941375"/>
            <a:ext cx="6524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Nivelación</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90FF"/>
                </a:solidFill>
                <a:latin typeface="DM Sans"/>
                <a:ea typeface="DM Sans"/>
                <a:cs typeface="DM Sans"/>
                <a:sym typeface="DM Sans"/>
              </a:rPr>
              <a:t>Relación con HTML y CSS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8"/>
        <p:cNvGrpSpPr/>
        <p:nvPr/>
      </p:nvGrpSpPr>
      <p:grpSpPr>
        <a:xfrm>
          <a:off x="0" y="0"/>
          <a:ext cx="0" cy="0"/>
          <a:chOff x="0" y="0"/>
          <a:chExt cx="0" cy="0"/>
        </a:xfrm>
      </p:grpSpPr>
      <p:sp>
        <p:nvSpPr>
          <p:cNvPr id="479" name="Google Shape;479;p72"/>
          <p:cNvSpPr txBox="1"/>
          <p:nvPr/>
        </p:nvSpPr>
        <p:spPr>
          <a:xfrm>
            <a:off x="982825" y="379975"/>
            <a:ext cx="7536000" cy="63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Relación entre HTML, CSS y JS.</a:t>
            </a:r>
            <a:endParaRPr sz="4000" b="0" i="0" u="none" strike="noStrike" cap="none">
              <a:solidFill>
                <a:srgbClr val="000000"/>
              </a:solidFill>
              <a:latin typeface="DM Sans"/>
              <a:ea typeface="DM Sans"/>
              <a:cs typeface="DM Sans"/>
              <a:sym typeface="DM Sans"/>
            </a:endParaRPr>
          </a:p>
        </p:txBody>
      </p:sp>
      <p:pic>
        <p:nvPicPr>
          <p:cNvPr id="480" name="Google Shape;480;p72"/>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481" name="Google Shape;481;p72"/>
          <p:cNvSpPr txBox="1"/>
          <p:nvPr/>
        </p:nvSpPr>
        <p:spPr>
          <a:xfrm>
            <a:off x="420375" y="2889925"/>
            <a:ext cx="7380300" cy="21192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00000"/>
              </a:lnSpc>
              <a:spcBef>
                <a:spcPts val="0"/>
              </a:spcBef>
              <a:spcAft>
                <a:spcPts val="0"/>
              </a:spcAft>
              <a:buClr>
                <a:srgbClr val="3CEFC9"/>
              </a:buClr>
              <a:buSzPts val="1350"/>
              <a:buFont typeface="Helvetica Neue"/>
              <a:buChar char="●"/>
            </a:pPr>
            <a:r>
              <a:rPr lang="es" sz="1350" b="0" i="0" u="none" strike="noStrike" cap="none">
                <a:solidFill>
                  <a:srgbClr val="333333"/>
                </a:solidFill>
                <a:latin typeface="DM Sans"/>
                <a:ea typeface="DM Sans"/>
                <a:cs typeface="DM Sans"/>
                <a:sym typeface="DM Sans"/>
              </a:rPr>
              <a:t>HTML nos aportará a través de sus etiquetas, la estructura básica de un sitio web que creemos. Funciona en consonancia y en relación con CSS y JS. </a:t>
            </a:r>
            <a:endParaRPr sz="1350" b="0" i="0" u="none" strike="noStrike" cap="none">
              <a:solidFill>
                <a:srgbClr val="333333"/>
              </a:solidFill>
              <a:latin typeface="DM Sans"/>
              <a:ea typeface="DM Sans"/>
              <a:cs typeface="DM Sans"/>
              <a:sym typeface="DM Sans"/>
            </a:endParaRPr>
          </a:p>
          <a:p>
            <a:pPr marL="45720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333333"/>
              </a:solidFill>
              <a:latin typeface="DM Sans"/>
              <a:ea typeface="DM Sans"/>
              <a:cs typeface="DM Sans"/>
              <a:sym typeface="DM Sans"/>
            </a:endParaRPr>
          </a:p>
          <a:p>
            <a:pPr marL="457200" marR="0" lvl="0" indent="-314325" algn="l" rtl="0">
              <a:lnSpc>
                <a:spcPct val="100000"/>
              </a:lnSpc>
              <a:spcBef>
                <a:spcPts val="0"/>
              </a:spcBef>
              <a:spcAft>
                <a:spcPts val="0"/>
              </a:spcAft>
              <a:buClr>
                <a:srgbClr val="3CEFC9"/>
              </a:buClr>
              <a:buSzPts val="1350"/>
              <a:buFont typeface="Helvetica Neue"/>
              <a:buChar char="●"/>
            </a:pPr>
            <a:r>
              <a:rPr lang="es" sz="1350" b="0" i="0" u="none" strike="noStrike" cap="none">
                <a:solidFill>
                  <a:srgbClr val="333333"/>
                </a:solidFill>
                <a:latin typeface="DM Sans"/>
                <a:ea typeface="DM Sans"/>
                <a:cs typeface="DM Sans"/>
                <a:sym typeface="DM Sans"/>
              </a:rPr>
              <a:t>CSS lo utilizaremos para darle el estilo que queremos mostrar en nuestro sitio web a través de la definición de  formato y diseño de nuestra presentación</a:t>
            </a:r>
            <a:endParaRPr sz="1350" b="0" i="0" u="none" strike="noStrike" cap="none">
              <a:solidFill>
                <a:srgbClr val="333333"/>
              </a:solidFill>
              <a:latin typeface="DM Sans"/>
              <a:ea typeface="DM Sans"/>
              <a:cs typeface="DM Sans"/>
              <a:sym typeface="DM Sans"/>
            </a:endParaRPr>
          </a:p>
          <a:p>
            <a:pPr marL="45720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333333"/>
              </a:solidFill>
              <a:latin typeface="DM Sans"/>
              <a:ea typeface="DM Sans"/>
              <a:cs typeface="DM Sans"/>
              <a:sym typeface="DM Sans"/>
            </a:endParaRPr>
          </a:p>
          <a:p>
            <a:pPr marL="457200" marR="0" lvl="0" indent="-314325" algn="l" rtl="0">
              <a:lnSpc>
                <a:spcPct val="100000"/>
              </a:lnSpc>
              <a:spcBef>
                <a:spcPts val="0"/>
              </a:spcBef>
              <a:spcAft>
                <a:spcPts val="0"/>
              </a:spcAft>
              <a:buClr>
                <a:srgbClr val="3CEFC9"/>
              </a:buClr>
              <a:buSzPts val="1350"/>
              <a:buFont typeface="Helvetica Neue"/>
              <a:buChar char="●"/>
            </a:pPr>
            <a:r>
              <a:rPr lang="es" sz="1350" b="0" i="0" u="none" strike="noStrike" cap="none">
                <a:solidFill>
                  <a:srgbClr val="333333"/>
                </a:solidFill>
                <a:latin typeface="DM Sans"/>
                <a:ea typeface="DM Sans"/>
                <a:cs typeface="DM Sans"/>
                <a:sym typeface="DM Sans"/>
              </a:rPr>
              <a:t>JavaScript utilizará ambos lenguajes (HTML y CSS), además de su propia lógica, para controlar el comportamiento y funcionalidad de los elementos de nuestro sitio web.</a:t>
            </a:r>
            <a:endParaRPr sz="1350" b="0" i="0" u="none" strike="noStrike" cap="none">
              <a:solidFill>
                <a:srgbClr val="333333"/>
              </a:solidFill>
              <a:latin typeface="DM Sans"/>
              <a:ea typeface="DM Sans"/>
              <a:cs typeface="DM Sans"/>
              <a:sym typeface="DM Sans"/>
            </a:endParaRPr>
          </a:p>
          <a:p>
            <a:pPr marL="45720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333333"/>
              </a:solidFill>
              <a:latin typeface="DM Sans"/>
              <a:ea typeface="DM Sans"/>
              <a:cs typeface="DM Sans"/>
              <a:sym typeface="DM Sans"/>
            </a:endParaRPr>
          </a:p>
        </p:txBody>
      </p:sp>
      <p:grpSp>
        <p:nvGrpSpPr>
          <p:cNvPr id="482" name="Google Shape;482;p72"/>
          <p:cNvGrpSpPr/>
          <p:nvPr/>
        </p:nvGrpSpPr>
        <p:grpSpPr>
          <a:xfrm>
            <a:off x="3418275" y="1188875"/>
            <a:ext cx="2307458" cy="1486990"/>
            <a:chOff x="3289425" y="1112675"/>
            <a:chExt cx="2307458" cy="1486990"/>
          </a:xfrm>
        </p:grpSpPr>
        <p:pic>
          <p:nvPicPr>
            <p:cNvPr id="483" name="Google Shape;483;p72"/>
            <p:cNvPicPr preferRelativeResize="0"/>
            <p:nvPr/>
          </p:nvPicPr>
          <p:blipFill rotWithShape="1">
            <a:blip r:embed="rId4">
              <a:alphaModFix/>
            </a:blip>
            <a:srcRect t="26051"/>
            <a:stretch/>
          </p:blipFill>
          <p:spPr>
            <a:xfrm>
              <a:off x="3289425" y="1134058"/>
              <a:ext cx="1282276" cy="944643"/>
            </a:xfrm>
            <a:prstGeom prst="rect">
              <a:avLst/>
            </a:prstGeom>
            <a:noFill/>
            <a:ln>
              <a:noFill/>
            </a:ln>
          </p:spPr>
        </p:pic>
        <p:pic>
          <p:nvPicPr>
            <p:cNvPr id="484" name="Google Shape;484;p72"/>
            <p:cNvPicPr preferRelativeResize="0"/>
            <p:nvPr/>
          </p:nvPicPr>
          <p:blipFill rotWithShape="1">
            <a:blip r:embed="rId5">
              <a:alphaModFix/>
            </a:blip>
            <a:srcRect t="16666"/>
            <a:stretch/>
          </p:blipFill>
          <p:spPr>
            <a:xfrm>
              <a:off x="4753875" y="1112675"/>
              <a:ext cx="843008" cy="987412"/>
            </a:xfrm>
            <a:prstGeom prst="rect">
              <a:avLst/>
            </a:prstGeom>
            <a:noFill/>
            <a:ln>
              <a:noFill/>
            </a:ln>
          </p:spPr>
        </p:pic>
        <p:pic>
          <p:nvPicPr>
            <p:cNvPr id="485" name="Google Shape;485;p72"/>
            <p:cNvPicPr preferRelativeResize="0"/>
            <p:nvPr/>
          </p:nvPicPr>
          <p:blipFill rotWithShape="1">
            <a:blip r:embed="rId6">
              <a:alphaModFix/>
            </a:blip>
            <a:srcRect l="25900" r="25865"/>
            <a:stretch/>
          </p:blipFill>
          <p:spPr>
            <a:xfrm>
              <a:off x="4136833" y="1470965"/>
              <a:ext cx="901925" cy="11287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73"/>
          <p:cNvPicPr preferRelativeResize="0"/>
          <p:nvPr/>
        </p:nvPicPr>
        <p:blipFill rotWithShape="1">
          <a:blip r:embed="rId3">
            <a:alphaModFix/>
          </a:blip>
          <a:srcRect/>
          <a:stretch/>
        </p:blipFill>
        <p:spPr>
          <a:xfrm>
            <a:off x="4721163" y="2111325"/>
            <a:ext cx="1219200" cy="1219200"/>
          </a:xfrm>
          <a:prstGeom prst="rect">
            <a:avLst/>
          </a:prstGeom>
          <a:noFill/>
          <a:ln>
            <a:noFill/>
          </a:ln>
        </p:spPr>
      </p:pic>
      <p:sp>
        <p:nvSpPr>
          <p:cNvPr id="491" name="Google Shape;491;p73"/>
          <p:cNvSpPr txBox="1"/>
          <p:nvPr/>
        </p:nvSpPr>
        <p:spPr>
          <a:xfrm>
            <a:off x="841375" y="3330525"/>
            <a:ext cx="6894000" cy="1112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333333"/>
              </a:solidFill>
              <a:latin typeface="Helvetica Neue Light"/>
              <a:ea typeface="Helvetica Neue Light"/>
              <a:cs typeface="Helvetica Neue Light"/>
              <a:sym typeface="Helvetica Neue Light"/>
            </a:endParaRPr>
          </a:p>
          <a:p>
            <a:pPr marL="45720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333333"/>
              </a:solidFill>
              <a:latin typeface="Helvetica Neue Light"/>
              <a:ea typeface="Helvetica Neue Light"/>
              <a:cs typeface="Helvetica Neue Light"/>
              <a:sym typeface="Helvetica Neue Light"/>
            </a:endParaRPr>
          </a:p>
          <a:p>
            <a:pPr marL="45720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333333"/>
              </a:solidFill>
              <a:latin typeface="Helvetica Neue Light"/>
              <a:ea typeface="Helvetica Neue Light"/>
              <a:cs typeface="Helvetica Neue Light"/>
              <a:sym typeface="Helvetica Neue Light"/>
            </a:endParaRPr>
          </a:p>
          <a:p>
            <a:pPr marL="45720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333333"/>
              </a:solidFill>
              <a:latin typeface="Helvetica Neue Light"/>
              <a:ea typeface="Helvetica Neue Light"/>
              <a:cs typeface="Helvetica Neue Light"/>
              <a:sym typeface="Helvetica Neue Light"/>
            </a:endParaRPr>
          </a:p>
          <a:p>
            <a:pPr marL="457200" marR="0" lvl="0" indent="0" algn="ctr" rtl="0">
              <a:lnSpc>
                <a:spcPct val="150000"/>
              </a:lnSpc>
              <a:spcBef>
                <a:spcPts val="0"/>
              </a:spcBef>
              <a:spcAft>
                <a:spcPts val="0"/>
              </a:spcAft>
              <a:buClr>
                <a:srgbClr val="000000"/>
              </a:buClr>
              <a:buSzPts val="1800"/>
              <a:buFont typeface="Arial"/>
              <a:buNone/>
            </a:pPr>
            <a:r>
              <a:rPr lang="es" sz="1800" b="0" i="0" u="sng" strike="noStrike" cap="none">
                <a:solidFill>
                  <a:schemeClr val="hlink"/>
                </a:solidFill>
                <a:latin typeface="Helvetica Neue Light"/>
                <a:ea typeface="Helvetica Neue Light"/>
                <a:cs typeface="Helvetica Neue Light"/>
                <a:sym typeface="Helvetica Neue Light"/>
                <a:hlinkClick r:id="rId4"/>
              </a:rPr>
              <a:t>Chrome</a:t>
            </a:r>
            <a:r>
              <a:rPr lang="es" sz="1800" b="0" i="0" u="none" strike="noStrike" cap="none">
                <a:solidFill>
                  <a:srgbClr val="333333"/>
                </a:solidFill>
                <a:latin typeface="Helvetica Neue Light"/>
                <a:ea typeface="Helvetica Neue Light"/>
                <a:cs typeface="Helvetica Neue Light"/>
                <a:sym typeface="Helvetica Neue Light"/>
              </a:rPr>
              <a:t>, </a:t>
            </a:r>
            <a:r>
              <a:rPr lang="es" sz="1800" b="0" i="0" u="sng" strike="noStrike" cap="none">
                <a:solidFill>
                  <a:schemeClr val="accent5"/>
                </a:solidFill>
                <a:latin typeface="Helvetica Neue Light"/>
                <a:ea typeface="Helvetica Neue Light"/>
                <a:cs typeface="Helvetica Neue Light"/>
                <a:sym typeface="Helvetica Neue Light"/>
                <a:hlinkClick r:id="rId5">
                  <a:extLst>
                    <a:ext uri="{A12FA001-AC4F-418D-AE19-62706E023703}">
                      <ahyp:hlinkClr xmlns:ahyp="http://schemas.microsoft.com/office/drawing/2018/hyperlinkcolor" val="tx"/>
                    </a:ext>
                  </a:extLst>
                </a:hlinkClick>
              </a:rPr>
              <a:t>Edge</a:t>
            </a:r>
            <a:r>
              <a:rPr lang="es" sz="1800" b="0" i="0" u="none" strike="noStrike" cap="none">
                <a:solidFill>
                  <a:srgbClr val="333333"/>
                </a:solidFill>
                <a:latin typeface="Helvetica Neue Light"/>
                <a:ea typeface="Helvetica Neue Light"/>
                <a:cs typeface="Helvetica Neue Light"/>
                <a:sym typeface="Helvetica Neue Light"/>
              </a:rPr>
              <a:t>, </a:t>
            </a:r>
            <a:r>
              <a:rPr lang="es" sz="1800" b="0" i="0" u="sng" strike="noStrike" cap="none">
                <a:solidFill>
                  <a:schemeClr val="hlink"/>
                </a:solidFill>
                <a:latin typeface="Helvetica Neue Light"/>
                <a:ea typeface="Helvetica Neue Light"/>
                <a:cs typeface="Helvetica Neue Light"/>
                <a:sym typeface="Helvetica Neue Light"/>
                <a:hlinkClick r:id="rId6"/>
              </a:rPr>
              <a:t>Firefox</a:t>
            </a:r>
            <a:r>
              <a:rPr lang="es" sz="1800" b="0" i="0" u="none" strike="noStrike" cap="none">
                <a:solidFill>
                  <a:srgbClr val="333333"/>
                </a:solidFill>
                <a:latin typeface="Helvetica Neue Light"/>
                <a:ea typeface="Helvetica Neue Light"/>
                <a:cs typeface="Helvetica Neue Light"/>
                <a:sym typeface="Helvetica Neue Light"/>
              </a:rPr>
              <a:t> u </a:t>
            </a:r>
            <a:r>
              <a:rPr lang="es" sz="1800" b="0" i="0" u="sng" strike="noStrike" cap="none">
                <a:solidFill>
                  <a:schemeClr val="hlink"/>
                </a:solidFill>
                <a:latin typeface="Helvetica Neue Light"/>
                <a:ea typeface="Helvetica Neue Light"/>
                <a:cs typeface="Helvetica Neue Light"/>
                <a:sym typeface="Helvetica Neue Light"/>
                <a:hlinkClick r:id="rId7"/>
              </a:rPr>
              <a:t>Opera</a:t>
            </a:r>
            <a:r>
              <a:rPr lang="es" sz="1800" b="0" i="0" u="none" strike="noStrike" cap="none">
                <a:solidFill>
                  <a:srgbClr val="333333"/>
                </a:solidFill>
                <a:latin typeface="Helvetica Neue Light"/>
                <a:ea typeface="Helvetica Neue Light"/>
                <a:cs typeface="Helvetica Neue Light"/>
                <a:sym typeface="Helvetica Neue Light"/>
              </a:rPr>
              <a:t>.</a:t>
            </a:r>
            <a:endParaRPr sz="1600" b="0" i="0" u="none" strike="noStrike" cap="none">
              <a:solidFill>
                <a:srgbClr val="333333"/>
              </a:solidFill>
              <a:latin typeface="Helvetica Neue Light"/>
              <a:ea typeface="Helvetica Neue Light"/>
              <a:cs typeface="Helvetica Neue Light"/>
              <a:sym typeface="Helvetica Neue Light"/>
            </a:endParaRPr>
          </a:p>
          <a:p>
            <a:pPr marL="45720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333333"/>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333333"/>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1000"/>
              </a:spcAft>
              <a:buClr>
                <a:srgbClr val="000000"/>
              </a:buClr>
              <a:buSzPts val="1100"/>
              <a:buFont typeface="Arial"/>
              <a:buNone/>
            </a:pPr>
            <a:br>
              <a:rPr lang="es" sz="2000" b="0" i="0" u="none" strike="noStrike" cap="none">
                <a:solidFill>
                  <a:srgbClr val="000000"/>
                </a:solidFill>
                <a:latin typeface="Helvetica Neue Light"/>
                <a:ea typeface="Helvetica Neue Light"/>
                <a:cs typeface="Helvetica Neue Light"/>
                <a:sym typeface="Helvetica Neue Light"/>
              </a:rPr>
            </a:br>
            <a:endParaRPr sz="1400" b="0" i="0" u="none" strike="noStrike" cap="none">
              <a:solidFill>
                <a:srgbClr val="FFFFFF"/>
              </a:solidFill>
              <a:latin typeface="Helvetica Neue Light"/>
              <a:ea typeface="Helvetica Neue Light"/>
              <a:cs typeface="Helvetica Neue Light"/>
              <a:sym typeface="Helvetica Neue Light"/>
            </a:endParaRPr>
          </a:p>
        </p:txBody>
      </p:sp>
      <p:pic>
        <p:nvPicPr>
          <p:cNvPr id="492" name="Google Shape;492;p73"/>
          <p:cNvPicPr preferRelativeResize="0"/>
          <p:nvPr/>
        </p:nvPicPr>
        <p:blipFill rotWithShape="1">
          <a:blip r:embed="rId8">
            <a:alphaModFix/>
          </a:blip>
          <a:srcRect/>
          <a:stretch/>
        </p:blipFill>
        <p:spPr>
          <a:xfrm>
            <a:off x="3272213" y="2127663"/>
            <a:ext cx="1186525" cy="1186525"/>
          </a:xfrm>
          <a:prstGeom prst="rect">
            <a:avLst/>
          </a:prstGeom>
          <a:noFill/>
          <a:ln>
            <a:noFill/>
          </a:ln>
        </p:spPr>
      </p:pic>
      <p:sp>
        <p:nvSpPr>
          <p:cNvPr id="493" name="Google Shape;493;p73"/>
          <p:cNvSpPr txBox="1"/>
          <p:nvPr/>
        </p:nvSpPr>
        <p:spPr>
          <a:xfrm>
            <a:off x="0" y="92000"/>
            <a:ext cx="9144000" cy="73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Herramientas</a:t>
            </a:r>
            <a:endParaRPr sz="4000" b="0" i="0" u="none" strike="noStrike" cap="none">
              <a:solidFill>
                <a:srgbClr val="000000"/>
              </a:solidFill>
              <a:latin typeface="DM Sans"/>
              <a:ea typeface="DM Sans"/>
              <a:cs typeface="DM Sans"/>
              <a:sym typeface="DM Sans"/>
            </a:endParaRPr>
          </a:p>
        </p:txBody>
      </p:sp>
      <p:pic>
        <p:nvPicPr>
          <p:cNvPr id="494" name="Google Shape;494;p73"/>
          <p:cNvPicPr preferRelativeResize="0"/>
          <p:nvPr/>
        </p:nvPicPr>
        <p:blipFill rotWithShape="1">
          <a:blip r:embed="rId9">
            <a:alphaModFix/>
          </a:blip>
          <a:srcRect/>
          <a:stretch/>
        </p:blipFill>
        <p:spPr>
          <a:xfrm>
            <a:off x="7567925" y="4659625"/>
            <a:ext cx="1186526" cy="330675"/>
          </a:xfrm>
          <a:prstGeom prst="rect">
            <a:avLst/>
          </a:prstGeom>
          <a:noFill/>
          <a:ln>
            <a:noFill/>
          </a:ln>
        </p:spPr>
      </p:pic>
      <p:sp>
        <p:nvSpPr>
          <p:cNvPr id="495" name="Google Shape;495;p73"/>
          <p:cNvSpPr/>
          <p:nvPr/>
        </p:nvSpPr>
        <p:spPr>
          <a:xfrm>
            <a:off x="0" y="0"/>
            <a:ext cx="310800" cy="5154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6" name="Google Shape;496;p73"/>
          <p:cNvPicPr preferRelativeResize="0"/>
          <p:nvPr/>
        </p:nvPicPr>
        <p:blipFill rotWithShape="1">
          <a:blip r:embed="rId10">
            <a:alphaModFix/>
          </a:blip>
          <a:srcRect/>
          <a:stretch/>
        </p:blipFill>
        <p:spPr>
          <a:xfrm>
            <a:off x="1790600" y="2111325"/>
            <a:ext cx="1219200" cy="1219200"/>
          </a:xfrm>
          <a:prstGeom prst="rect">
            <a:avLst/>
          </a:prstGeom>
          <a:noFill/>
          <a:ln>
            <a:noFill/>
          </a:ln>
        </p:spPr>
      </p:pic>
      <p:pic>
        <p:nvPicPr>
          <p:cNvPr id="497" name="Google Shape;497;p73"/>
          <p:cNvPicPr preferRelativeResize="0"/>
          <p:nvPr/>
        </p:nvPicPr>
        <p:blipFill rotWithShape="1">
          <a:blip r:embed="rId11">
            <a:alphaModFix/>
          </a:blip>
          <a:srcRect/>
          <a:stretch/>
        </p:blipFill>
        <p:spPr>
          <a:xfrm>
            <a:off x="6178275" y="2111325"/>
            <a:ext cx="1219200" cy="1219200"/>
          </a:xfrm>
          <a:prstGeom prst="rect">
            <a:avLst/>
          </a:prstGeom>
          <a:noFill/>
          <a:ln>
            <a:noFill/>
          </a:ln>
        </p:spPr>
      </p:pic>
      <p:sp>
        <p:nvSpPr>
          <p:cNvPr id="498" name="Google Shape;498;p73"/>
          <p:cNvSpPr/>
          <p:nvPr/>
        </p:nvSpPr>
        <p:spPr>
          <a:xfrm>
            <a:off x="120875" y="1041513"/>
            <a:ext cx="4163100" cy="56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3"/>
          <p:cNvSpPr txBox="1"/>
          <p:nvPr/>
        </p:nvSpPr>
        <p:spPr>
          <a:xfrm>
            <a:off x="310800" y="1041525"/>
            <a:ext cx="3505200" cy="268500"/>
          </a:xfrm>
          <a:prstGeom prst="rect">
            <a:avLst/>
          </a:prstGeom>
          <a:solidFill>
            <a:schemeClr val="accent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 sz="2400" b="0" i="0" u="none" strike="noStrike" cap="none">
                <a:solidFill>
                  <a:srgbClr val="000000"/>
                </a:solidFill>
                <a:latin typeface="DM Sans"/>
                <a:ea typeface="DM Sans"/>
                <a:cs typeface="DM Sans"/>
                <a:sym typeface="DM Sans"/>
              </a:rPr>
              <a:t>Navegadores Web</a:t>
            </a:r>
            <a:endParaRPr sz="2400" b="0" i="0" u="none" strike="noStrike" cap="none">
              <a:solidFill>
                <a:srgbClr val="000000"/>
              </a:solidFill>
              <a:latin typeface="DM Sans"/>
              <a:ea typeface="DM Sans"/>
              <a:cs typeface="DM Sans"/>
              <a:sym typeface="DM Sans"/>
            </a:endParaRPr>
          </a:p>
        </p:txBody>
      </p:sp>
      <p:pic>
        <p:nvPicPr>
          <p:cNvPr id="500" name="Google Shape;500;p73"/>
          <p:cNvPicPr preferRelativeResize="0"/>
          <p:nvPr/>
        </p:nvPicPr>
        <p:blipFill rotWithShape="1">
          <a:blip r:embed="rId12">
            <a:alphaModFix/>
          </a:blip>
          <a:srcRect/>
          <a:stretch/>
        </p:blipFill>
        <p:spPr>
          <a:xfrm>
            <a:off x="3719350" y="1072400"/>
            <a:ext cx="502250" cy="502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74"/>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506" name="Google Shape;506;p74"/>
          <p:cNvSpPr txBox="1"/>
          <p:nvPr/>
        </p:nvSpPr>
        <p:spPr>
          <a:xfrm>
            <a:off x="1176300" y="3556300"/>
            <a:ext cx="6791400" cy="54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333333"/>
              </a:solidFill>
              <a:latin typeface="Helvetica Neue Light"/>
              <a:ea typeface="Helvetica Neue Light"/>
              <a:cs typeface="Helvetica Neue Light"/>
              <a:sym typeface="Helvetica Neue Light"/>
            </a:endParaRPr>
          </a:p>
          <a:p>
            <a:pPr marL="45720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333333"/>
              </a:solidFill>
              <a:latin typeface="Helvetica Neue Light"/>
              <a:ea typeface="Helvetica Neue Light"/>
              <a:cs typeface="Helvetica Neue Light"/>
              <a:sym typeface="Helvetica Neue Light"/>
            </a:endParaRPr>
          </a:p>
          <a:p>
            <a:pPr marL="457200" marR="0" lvl="0" indent="0" algn="l" rtl="0">
              <a:lnSpc>
                <a:spcPct val="150000"/>
              </a:lnSpc>
              <a:spcBef>
                <a:spcPts val="0"/>
              </a:spcBef>
              <a:spcAft>
                <a:spcPts val="0"/>
              </a:spcAft>
              <a:buClr>
                <a:srgbClr val="000000"/>
              </a:buClr>
              <a:buSzPts val="1800"/>
              <a:buFont typeface="Arial"/>
              <a:buNone/>
            </a:pPr>
            <a:r>
              <a:rPr lang="es" sz="1800" b="0" i="0" u="sng" strike="noStrike" cap="none">
                <a:solidFill>
                  <a:schemeClr val="hlink"/>
                </a:solidFill>
                <a:latin typeface="Helvetica Neue Light"/>
                <a:ea typeface="Helvetica Neue Light"/>
                <a:cs typeface="Helvetica Neue Light"/>
                <a:sym typeface="Helvetica Neue Light"/>
                <a:hlinkClick r:id="rId4"/>
              </a:rPr>
              <a:t>Visual Studio Code</a:t>
            </a:r>
            <a:r>
              <a:rPr lang="es" sz="1800" b="0" i="0" u="none" strike="noStrike" cap="none">
                <a:solidFill>
                  <a:srgbClr val="333333"/>
                </a:solidFill>
                <a:latin typeface="Helvetica Neue Light"/>
                <a:ea typeface="Helvetica Neue Light"/>
                <a:cs typeface="Helvetica Neue Light"/>
                <a:sym typeface="Helvetica Neue Light"/>
              </a:rPr>
              <a:t>, </a:t>
            </a:r>
            <a:r>
              <a:rPr lang="es" sz="1800" b="0" i="0" u="sng" strike="noStrike" cap="none">
                <a:solidFill>
                  <a:schemeClr val="hlink"/>
                </a:solidFill>
                <a:latin typeface="Helvetica Neue Light"/>
                <a:ea typeface="Helvetica Neue Light"/>
                <a:cs typeface="Helvetica Neue Light"/>
                <a:sym typeface="Helvetica Neue Light"/>
                <a:hlinkClick r:id="rId5"/>
              </a:rPr>
              <a:t>Sublime Text</a:t>
            </a:r>
            <a:r>
              <a:rPr lang="es" sz="1800" b="0" i="0" u="none" strike="noStrike" cap="none">
                <a:solidFill>
                  <a:srgbClr val="333333"/>
                </a:solidFill>
                <a:latin typeface="Helvetica Neue Light"/>
                <a:ea typeface="Helvetica Neue Light"/>
                <a:cs typeface="Helvetica Neue Light"/>
                <a:sym typeface="Helvetica Neue Light"/>
              </a:rPr>
              <a:t> u otros editores modernos.</a:t>
            </a:r>
            <a:endParaRPr sz="1800" b="0" i="0" u="none" strike="noStrike" cap="none">
              <a:solidFill>
                <a:srgbClr val="333333"/>
              </a:solidFill>
              <a:latin typeface="Helvetica Neue Light"/>
              <a:ea typeface="Helvetica Neue Light"/>
              <a:cs typeface="Helvetica Neue Light"/>
              <a:sym typeface="Helvetica Neue Light"/>
            </a:endParaRPr>
          </a:p>
          <a:p>
            <a:pPr marL="0" marR="0" lvl="0" indent="0" algn="l" rtl="0">
              <a:lnSpc>
                <a:spcPct val="115000"/>
              </a:lnSpc>
              <a:spcBef>
                <a:spcPts val="0"/>
              </a:spcBef>
              <a:spcAft>
                <a:spcPts val="1000"/>
              </a:spcAft>
              <a:buClr>
                <a:srgbClr val="000000"/>
              </a:buClr>
              <a:buSzPts val="1100"/>
              <a:buFont typeface="Arial"/>
              <a:buNone/>
            </a:pPr>
            <a:br>
              <a:rPr lang="es" sz="2000" b="0" i="0" u="none" strike="noStrike" cap="none">
                <a:solidFill>
                  <a:srgbClr val="000000"/>
                </a:solidFill>
                <a:latin typeface="Helvetica Neue Light"/>
                <a:ea typeface="Helvetica Neue Light"/>
                <a:cs typeface="Helvetica Neue Light"/>
                <a:sym typeface="Helvetica Neue Light"/>
              </a:rPr>
            </a:br>
            <a:endParaRPr sz="1400" b="0" i="0" u="none" strike="noStrike" cap="none">
              <a:solidFill>
                <a:srgbClr val="FFFFFF"/>
              </a:solidFill>
              <a:latin typeface="Helvetica Neue Light"/>
              <a:ea typeface="Helvetica Neue Light"/>
              <a:cs typeface="Helvetica Neue Light"/>
              <a:sym typeface="Helvetica Neue Light"/>
            </a:endParaRPr>
          </a:p>
        </p:txBody>
      </p:sp>
      <p:sp>
        <p:nvSpPr>
          <p:cNvPr id="507" name="Google Shape;507;p74"/>
          <p:cNvSpPr/>
          <p:nvPr/>
        </p:nvSpPr>
        <p:spPr>
          <a:xfrm>
            <a:off x="0" y="0"/>
            <a:ext cx="310800" cy="5154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8" name="Google Shape;508;p74"/>
          <p:cNvPicPr preferRelativeResize="0"/>
          <p:nvPr/>
        </p:nvPicPr>
        <p:blipFill rotWithShape="1">
          <a:blip r:embed="rId6">
            <a:alphaModFix/>
          </a:blip>
          <a:srcRect/>
          <a:stretch/>
        </p:blipFill>
        <p:spPr>
          <a:xfrm>
            <a:off x="2450550" y="1955451"/>
            <a:ext cx="1365448" cy="1365473"/>
          </a:xfrm>
          <a:prstGeom prst="rect">
            <a:avLst/>
          </a:prstGeom>
          <a:noFill/>
          <a:ln>
            <a:noFill/>
          </a:ln>
        </p:spPr>
      </p:pic>
      <p:pic>
        <p:nvPicPr>
          <p:cNvPr id="509" name="Google Shape;509;p74"/>
          <p:cNvPicPr preferRelativeResize="0"/>
          <p:nvPr/>
        </p:nvPicPr>
        <p:blipFill rotWithShape="1">
          <a:blip r:embed="rId7">
            <a:alphaModFix/>
          </a:blip>
          <a:srcRect/>
          <a:stretch/>
        </p:blipFill>
        <p:spPr>
          <a:xfrm>
            <a:off x="5470050" y="1821111"/>
            <a:ext cx="1634175" cy="1634175"/>
          </a:xfrm>
          <a:prstGeom prst="rect">
            <a:avLst/>
          </a:prstGeom>
          <a:noFill/>
          <a:ln>
            <a:noFill/>
          </a:ln>
        </p:spPr>
      </p:pic>
      <p:sp>
        <p:nvSpPr>
          <p:cNvPr id="510" name="Google Shape;510;p74"/>
          <p:cNvSpPr/>
          <p:nvPr/>
        </p:nvSpPr>
        <p:spPr>
          <a:xfrm>
            <a:off x="120875" y="1041513"/>
            <a:ext cx="4163100" cy="56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4"/>
          <p:cNvSpPr txBox="1"/>
          <p:nvPr/>
        </p:nvSpPr>
        <p:spPr>
          <a:xfrm>
            <a:off x="310800" y="1041525"/>
            <a:ext cx="3505200" cy="26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 sz="2400" b="0" i="0" u="none" strike="noStrike" cap="none">
                <a:solidFill>
                  <a:srgbClr val="000000"/>
                </a:solidFill>
                <a:latin typeface="DM Sans"/>
                <a:ea typeface="DM Sans"/>
                <a:cs typeface="DM Sans"/>
                <a:sym typeface="DM Sans"/>
              </a:rPr>
              <a:t>Editores de código</a:t>
            </a:r>
            <a:endParaRPr sz="2400" b="0" i="0" u="none" strike="noStrike" cap="none">
              <a:solidFill>
                <a:srgbClr val="000000"/>
              </a:solidFill>
              <a:latin typeface="DM Sans"/>
              <a:ea typeface="DM Sans"/>
              <a:cs typeface="DM Sans"/>
              <a:sym typeface="DM Sans"/>
            </a:endParaRPr>
          </a:p>
        </p:txBody>
      </p:sp>
      <p:pic>
        <p:nvPicPr>
          <p:cNvPr id="512" name="Google Shape;512;p74"/>
          <p:cNvPicPr preferRelativeResize="0"/>
          <p:nvPr/>
        </p:nvPicPr>
        <p:blipFill rotWithShape="1">
          <a:blip r:embed="rId8">
            <a:alphaModFix/>
          </a:blip>
          <a:srcRect/>
          <a:stretch/>
        </p:blipFill>
        <p:spPr>
          <a:xfrm>
            <a:off x="3613675" y="1053600"/>
            <a:ext cx="545100" cy="545100"/>
          </a:xfrm>
          <a:prstGeom prst="rect">
            <a:avLst/>
          </a:prstGeom>
          <a:noFill/>
          <a:ln>
            <a:noFill/>
          </a:ln>
        </p:spPr>
      </p:pic>
      <p:sp>
        <p:nvSpPr>
          <p:cNvPr id="513" name="Google Shape;513;p74"/>
          <p:cNvSpPr txBox="1"/>
          <p:nvPr/>
        </p:nvSpPr>
        <p:spPr>
          <a:xfrm>
            <a:off x="1702175" y="4136300"/>
            <a:ext cx="6015600" cy="7233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es" sz="1400" b="0" i="0" u="none" strike="noStrike" cap="none">
                <a:solidFill>
                  <a:srgbClr val="000000"/>
                </a:solidFill>
                <a:highlight>
                  <a:srgbClr val="3CEFC9"/>
                </a:highlight>
                <a:latin typeface="Helvetica Neue"/>
                <a:ea typeface="Helvetica Neue"/>
                <a:cs typeface="Helvetica Neue"/>
                <a:sym typeface="Helvetica Neue"/>
              </a:rPr>
              <a:t>IMPORTANTE</a:t>
            </a:r>
            <a:r>
              <a:rPr lang="es" sz="1400" b="0" i="0" u="none" strike="noStrike" cap="none">
                <a:solidFill>
                  <a:srgbClr val="000000"/>
                </a:solidFill>
                <a:latin typeface="Helvetica Neue"/>
                <a:ea typeface="Helvetica Neue"/>
                <a:cs typeface="Helvetica Neue"/>
                <a:sym typeface="Helvetica Neue"/>
              </a:rPr>
              <a:t>: Para la clase 1 ya tendrán que tener instalado/funcionando un editor de código</a:t>
            </a:r>
            <a:endParaRPr sz="1400" b="0" i="0" u="none" strike="noStrike" cap="none">
              <a:solidFill>
                <a:srgbClr val="000000"/>
              </a:solidFill>
              <a:latin typeface="Helvetica Neue"/>
              <a:ea typeface="Helvetica Neue"/>
              <a:cs typeface="Helvetica Neue"/>
              <a:sym typeface="Helvetica Neue"/>
            </a:endParaRPr>
          </a:p>
        </p:txBody>
      </p:sp>
      <p:sp>
        <p:nvSpPr>
          <p:cNvPr id="514" name="Google Shape;514;p74"/>
          <p:cNvSpPr txBox="1"/>
          <p:nvPr/>
        </p:nvSpPr>
        <p:spPr>
          <a:xfrm>
            <a:off x="0" y="92000"/>
            <a:ext cx="9144000" cy="73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Herramientas</a:t>
            </a:r>
            <a:endParaRPr sz="4000" b="0" i="0" u="none" strike="noStrike" cap="non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5"/>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20" name="Google Shape;520;p75"/>
          <p:cNvSpPr txBox="1"/>
          <p:nvPr/>
        </p:nvSpPr>
        <p:spPr>
          <a:xfrm>
            <a:off x="2809200" y="2971950"/>
            <a:ext cx="3525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¡En ## minutos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6"/>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4000" b="1" i="0" u="none" strike="noStrike" cap="none">
                <a:solidFill>
                  <a:schemeClr val="lt1"/>
                </a:solidFill>
                <a:latin typeface="DM Sans"/>
                <a:ea typeface="DM Sans"/>
                <a:cs typeface="DM Sans"/>
                <a:sym typeface="DM Sans"/>
              </a:rPr>
              <a:t>JavaScript</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83AEFB"/>
                </a:solidFill>
                <a:latin typeface="DM Sans"/>
                <a:ea typeface="DM Sans"/>
                <a:cs typeface="DM Sans"/>
                <a:sym typeface="DM Sans"/>
              </a:rPr>
              <a:t> Sintaxis y variables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7"/>
          <p:cNvSpPr txBox="1"/>
          <p:nvPr/>
        </p:nvSpPr>
        <p:spPr>
          <a:xfrm>
            <a:off x="0" y="1276975"/>
            <a:ext cx="4917000" cy="3592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s" sz="1800" b="0" i="0" u="none" strike="noStrike" cap="none">
                <a:solidFill>
                  <a:schemeClr val="dk1"/>
                </a:solidFill>
                <a:highlight>
                  <a:srgbClr val="FFFFFF"/>
                </a:highlight>
                <a:latin typeface="Helvetica Neue Light"/>
                <a:ea typeface="Helvetica Neue Light"/>
                <a:cs typeface="Helvetica Neue Light"/>
                <a:sym typeface="Helvetica Neue Light"/>
              </a:rPr>
              <a:t>JavaScript tiene sus propias reglas de sintaxis, pero además comparte los estándares de otros lenguajes de programación lógicos. </a:t>
            </a:r>
            <a:endParaRPr sz="1800" b="0" i="0" u="none" strike="noStrike" cap="none">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1800"/>
              <a:buFont typeface="Arial"/>
              <a:buNone/>
            </a:pPr>
            <a:endParaRPr sz="1800" b="0" i="0" u="none" strike="noStrike" cap="none">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1800"/>
              <a:buFont typeface="Arial"/>
              <a:buNone/>
            </a:pPr>
            <a:r>
              <a:rPr lang="es" sz="1800" b="0" i="0" u="none" strike="noStrike" cap="none">
                <a:solidFill>
                  <a:schemeClr val="dk1"/>
                </a:solidFill>
                <a:highlight>
                  <a:srgbClr val="FFFFFF"/>
                </a:highlight>
                <a:latin typeface="Helvetica Neue Light"/>
                <a:ea typeface="Helvetica Neue Light"/>
                <a:cs typeface="Helvetica Neue Light"/>
                <a:sym typeface="Helvetica Neue Light"/>
              </a:rPr>
              <a:t>Nuestro código JavaScript se asocia al archivo HTML que se carga en el navegador.</a:t>
            </a:r>
            <a:endParaRPr sz="1800" b="0" i="0" u="none" strike="noStrike" cap="none">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1800"/>
              <a:buFont typeface="Arial"/>
              <a:buNone/>
            </a:pPr>
            <a:endParaRPr sz="1800" b="0" i="0" u="none" strike="noStrike" cap="none">
              <a:solidFill>
                <a:schemeClr val="dk1"/>
              </a:solidFill>
              <a:highlight>
                <a:srgbClr val="FFFFFF"/>
              </a:highlight>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1800"/>
              <a:buFont typeface="Arial"/>
              <a:buNone/>
            </a:pPr>
            <a:r>
              <a:rPr lang="es" sz="1800" b="1" i="0" u="none" strike="noStrike" cap="none">
                <a:solidFill>
                  <a:schemeClr val="dk1"/>
                </a:solidFill>
                <a:latin typeface="Helvetica Neue"/>
                <a:ea typeface="Helvetica Neue"/>
                <a:cs typeface="Helvetica Neue"/>
                <a:sym typeface="Helvetica Neue"/>
              </a:rPr>
              <a:t>Tenemos dos maneras de escribir código JavaScript en nuestras aplicaciones web.</a:t>
            </a:r>
            <a:endParaRPr sz="1800" b="1" i="0" u="none" strike="noStrike" cap="none">
              <a:solidFill>
                <a:srgbClr val="000000"/>
              </a:solidFill>
              <a:latin typeface="Helvetica Neue"/>
              <a:ea typeface="Helvetica Neue"/>
              <a:cs typeface="Helvetica Neue"/>
              <a:sym typeface="Helvetica Neue"/>
            </a:endParaRPr>
          </a:p>
        </p:txBody>
      </p:sp>
      <p:sp>
        <p:nvSpPr>
          <p:cNvPr id="531" name="Google Shape;531;p77"/>
          <p:cNvSpPr txBox="1"/>
          <p:nvPr/>
        </p:nvSpPr>
        <p:spPr>
          <a:xfrm>
            <a:off x="1738950" y="225450"/>
            <a:ext cx="5666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4500" b="0" i="1" u="none" strike="noStrike" cap="none">
                <a:solidFill>
                  <a:srgbClr val="000000"/>
                </a:solidFill>
                <a:latin typeface="Anton"/>
                <a:ea typeface="Anton"/>
                <a:cs typeface="Anton"/>
                <a:sym typeface="Anton"/>
              </a:rPr>
              <a:t>CÓDIGO JAVASCRIPT</a:t>
            </a:r>
            <a:endParaRPr sz="4500" b="0" i="1" u="none" strike="noStrike" cap="none">
              <a:solidFill>
                <a:srgbClr val="000000"/>
              </a:solidFill>
              <a:latin typeface="Anton"/>
              <a:ea typeface="Anton"/>
              <a:cs typeface="Anton"/>
              <a:sym typeface="Anton"/>
            </a:endParaRPr>
          </a:p>
        </p:txBody>
      </p:sp>
      <p:pic>
        <p:nvPicPr>
          <p:cNvPr id="532" name="Google Shape;532;p77"/>
          <p:cNvPicPr preferRelativeResize="0"/>
          <p:nvPr/>
        </p:nvPicPr>
        <p:blipFill rotWithShape="1">
          <a:blip r:embed="rId3">
            <a:alphaModFix/>
          </a:blip>
          <a:srcRect/>
          <a:stretch/>
        </p:blipFill>
        <p:spPr>
          <a:xfrm>
            <a:off x="7567925" y="4659625"/>
            <a:ext cx="1186526" cy="330675"/>
          </a:xfrm>
          <a:prstGeom prst="rect">
            <a:avLst/>
          </a:prstGeom>
          <a:noFill/>
          <a:ln>
            <a:noFill/>
          </a:ln>
        </p:spPr>
      </p:pic>
      <p:pic>
        <p:nvPicPr>
          <p:cNvPr id="533" name="Google Shape;533;p77"/>
          <p:cNvPicPr preferRelativeResize="0"/>
          <p:nvPr/>
        </p:nvPicPr>
        <p:blipFill rotWithShape="1">
          <a:blip r:embed="rId4">
            <a:alphaModFix/>
          </a:blip>
          <a:srcRect r="11008"/>
          <a:stretch/>
        </p:blipFill>
        <p:spPr>
          <a:xfrm>
            <a:off x="7822950" y="126225"/>
            <a:ext cx="1402525" cy="886050"/>
          </a:xfrm>
          <a:prstGeom prst="rect">
            <a:avLst/>
          </a:prstGeom>
          <a:noFill/>
          <a:ln>
            <a:noFill/>
          </a:ln>
        </p:spPr>
      </p:pic>
      <p:pic>
        <p:nvPicPr>
          <p:cNvPr id="534" name="Google Shape;534;p77"/>
          <p:cNvPicPr preferRelativeResize="0"/>
          <p:nvPr/>
        </p:nvPicPr>
        <p:blipFill rotWithShape="1">
          <a:blip r:embed="rId5">
            <a:alphaModFix/>
          </a:blip>
          <a:srcRect/>
          <a:stretch/>
        </p:blipFill>
        <p:spPr>
          <a:xfrm>
            <a:off x="4893000" y="1276975"/>
            <a:ext cx="4113475" cy="2900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8"/>
        <p:cNvGrpSpPr/>
        <p:nvPr/>
      </p:nvGrpSpPr>
      <p:grpSpPr>
        <a:xfrm>
          <a:off x="0" y="0"/>
          <a:ext cx="0" cy="0"/>
          <a:chOff x="0" y="0"/>
          <a:chExt cx="0" cy="0"/>
        </a:xfrm>
      </p:grpSpPr>
      <p:sp>
        <p:nvSpPr>
          <p:cNvPr id="539" name="Google Shape;539;p78"/>
          <p:cNvSpPr txBox="1"/>
          <p:nvPr/>
        </p:nvSpPr>
        <p:spPr>
          <a:xfrm>
            <a:off x="333150" y="1399300"/>
            <a:ext cx="8477700" cy="355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000"/>
              <a:buFont typeface="Arial"/>
              <a:buNone/>
            </a:pPr>
            <a:r>
              <a:rPr lang="es" sz="2000" b="0" i="0" u="none" strike="noStrike" cap="none">
                <a:solidFill>
                  <a:srgbClr val="000000"/>
                </a:solidFill>
                <a:latin typeface="Helvetica Neue Light"/>
                <a:ea typeface="Helvetica Neue Light"/>
                <a:cs typeface="Helvetica Neue Light"/>
                <a:sym typeface="Helvetica Neue Light"/>
              </a:rPr>
              <a:t>La etiqueta </a:t>
            </a:r>
            <a:r>
              <a:rPr lang="es" sz="2000" b="1" i="0" u="none" strike="noStrike" cap="none">
                <a:solidFill>
                  <a:srgbClr val="000000"/>
                </a:solidFill>
                <a:latin typeface="Helvetica Neue"/>
                <a:ea typeface="Helvetica Neue"/>
                <a:cs typeface="Helvetica Neue"/>
                <a:sym typeface="Helvetica Neue"/>
              </a:rPr>
              <a:t>&lt;script&gt;</a:t>
            </a:r>
            <a:r>
              <a:rPr lang="es" sz="2000" b="0" i="0" u="none" strike="noStrike" cap="none">
                <a:solidFill>
                  <a:srgbClr val="000000"/>
                </a:solidFill>
                <a:latin typeface="Helvetica Neue Light"/>
                <a:ea typeface="Helvetica Neue Light"/>
                <a:cs typeface="Helvetica Neue Light"/>
                <a:sym typeface="Helvetica Neue Light"/>
              </a:rPr>
              <a:t> es un tag HTML, por lo tanto podríamos definirla en cualquier parte de un documento HTML, y escribir dentro código JS.</a:t>
            </a: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r>
              <a:rPr lang="es" sz="2000" b="1" i="0" u="none" strike="noStrike" cap="none">
                <a:solidFill>
                  <a:srgbClr val="000000"/>
                </a:solidFill>
                <a:latin typeface="Helvetica Neue"/>
                <a:ea typeface="Helvetica Neue"/>
                <a:cs typeface="Helvetica Neue"/>
                <a:sym typeface="Helvetica Neue"/>
              </a:rPr>
              <a:t>Desde el año 1998</a:t>
            </a:r>
            <a:r>
              <a:rPr lang="es" sz="2000" b="0" i="0" u="none" strike="noStrike" cap="none">
                <a:solidFill>
                  <a:srgbClr val="000000"/>
                </a:solidFill>
                <a:latin typeface="Helvetica Neue Light"/>
                <a:ea typeface="Helvetica Neue Light"/>
                <a:cs typeface="Helvetica Neue Light"/>
                <a:sym typeface="Helvetica Neue Light"/>
              </a:rPr>
              <a:t> </a:t>
            </a:r>
            <a:r>
              <a:rPr lang="es" sz="2000" b="0" i="0" u="sng" strike="noStrike" cap="none">
                <a:solidFill>
                  <a:schemeClr val="hlink"/>
                </a:solidFill>
                <a:latin typeface="Helvetica Neue Light"/>
                <a:ea typeface="Helvetica Neue Light"/>
                <a:cs typeface="Helvetica Neue Light"/>
                <a:sym typeface="Helvetica Neue Light"/>
                <a:hlinkClick r:id="rId3"/>
              </a:rPr>
              <a:t>la W3C</a:t>
            </a:r>
            <a:r>
              <a:rPr lang="es" sz="2000" b="0" i="0" u="none" strike="noStrike" cap="none">
                <a:solidFill>
                  <a:srgbClr val="000000"/>
                </a:solidFill>
                <a:latin typeface="Helvetica Neue Light"/>
                <a:ea typeface="Helvetica Neue Light"/>
                <a:cs typeface="Helvetica Neue Light"/>
                <a:sym typeface="Helvetica Neue Light"/>
              </a:rPr>
              <a:t> definió que </a:t>
            </a:r>
            <a:r>
              <a:rPr lang="es" sz="2000" b="1" i="0" u="none" strike="noStrike" cap="none">
                <a:solidFill>
                  <a:srgbClr val="000000"/>
                </a:solidFill>
                <a:latin typeface="Helvetica Neue"/>
                <a:ea typeface="Helvetica Neue"/>
                <a:cs typeface="Helvetica Neue"/>
                <a:sym typeface="Helvetica Neue"/>
              </a:rPr>
              <a:t>HTML</a:t>
            </a:r>
            <a:r>
              <a:rPr lang="es" sz="2000" b="0" i="0" u="none" strike="noStrike" cap="none">
                <a:solidFill>
                  <a:srgbClr val="000000"/>
                </a:solidFill>
                <a:latin typeface="Helvetica Neue Light"/>
                <a:ea typeface="Helvetica Neue Light"/>
                <a:cs typeface="Helvetica Neue Light"/>
                <a:sym typeface="Helvetica Neue Light"/>
              </a:rPr>
              <a:t>, </a:t>
            </a:r>
            <a:r>
              <a:rPr lang="es" sz="2000" b="1" i="0" u="none" strike="noStrike" cap="none">
                <a:solidFill>
                  <a:srgbClr val="000000"/>
                </a:solidFill>
                <a:latin typeface="Helvetica Neue"/>
                <a:ea typeface="Helvetica Neue"/>
                <a:cs typeface="Helvetica Neue"/>
                <a:sym typeface="Helvetica Neue"/>
              </a:rPr>
              <a:t>CSS</a:t>
            </a:r>
            <a:r>
              <a:rPr lang="es" sz="2000" b="0" i="0" u="none" strike="noStrike" cap="none">
                <a:solidFill>
                  <a:srgbClr val="000000"/>
                </a:solidFill>
                <a:latin typeface="Helvetica Neue Light"/>
                <a:ea typeface="Helvetica Neue Light"/>
                <a:cs typeface="Helvetica Neue Light"/>
                <a:sym typeface="Helvetica Neue Light"/>
              </a:rPr>
              <a:t>, y JS, tuvieran sus archivos independientes, por lo tanto, el código JS debe escribirse en un archivo aparte. El agregado de código JS dentro de un archivo HTML </a:t>
            </a:r>
            <a:r>
              <a:rPr lang="es" sz="2000" b="1" i="0" u="sng" strike="noStrike" cap="none">
                <a:solidFill>
                  <a:srgbClr val="000000"/>
                </a:solidFill>
                <a:latin typeface="Helvetica Neue"/>
                <a:ea typeface="Helvetica Neue"/>
                <a:cs typeface="Helvetica Neue"/>
                <a:sym typeface="Helvetica Neue"/>
              </a:rPr>
              <a:t>es una mala práctica inaceptable</a:t>
            </a:r>
            <a:r>
              <a:rPr lang="es" sz="2000" b="0" i="0" u="none" strike="noStrike" cap="none">
                <a:solidFill>
                  <a:srgbClr val="000000"/>
                </a:solidFill>
                <a:latin typeface="Helvetica Neue Light"/>
                <a:ea typeface="Helvetica Neue Light"/>
                <a:cs typeface="Helvetica Neue Light"/>
                <a:sym typeface="Helvetica Neue Light"/>
              </a:rPr>
              <a:t> en cualquier empresa de software.</a:t>
            </a:r>
            <a:endParaRPr sz="1400" b="0" i="0" u="none" strike="noStrike" cap="none">
              <a:solidFill>
                <a:srgbClr val="000000"/>
              </a:solidFill>
              <a:latin typeface="Helvetica Neue Light"/>
              <a:ea typeface="Helvetica Neue Light"/>
              <a:cs typeface="Helvetica Neue Light"/>
              <a:sym typeface="Helvetica Neue Light"/>
            </a:endParaRPr>
          </a:p>
        </p:txBody>
      </p:sp>
      <p:sp>
        <p:nvSpPr>
          <p:cNvPr id="540" name="Google Shape;540;p78"/>
          <p:cNvSpPr txBox="1"/>
          <p:nvPr/>
        </p:nvSpPr>
        <p:spPr>
          <a:xfrm>
            <a:off x="1461600" y="410188"/>
            <a:ext cx="62208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0" i="1" u="none" strike="noStrike" cap="none">
                <a:solidFill>
                  <a:srgbClr val="000000"/>
                </a:solidFill>
                <a:latin typeface="Anton"/>
                <a:ea typeface="Anton"/>
                <a:cs typeface="Anton"/>
                <a:sym typeface="Anton"/>
              </a:rPr>
              <a:t>¿CÓMO ESCRIBIR CÓDIGO JS?</a:t>
            </a:r>
            <a:endParaRPr sz="4000" b="0" i="1" u="none" strike="noStrike" cap="none">
              <a:solidFill>
                <a:srgbClr val="000000"/>
              </a:solidFill>
              <a:latin typeface="Anton"/>
              <a:ea typeface="Anton"/>
              <a:cs typeface="Anton"/>
              <a:sym typeface="Anton"/>
            </a:endParaRPr>
          </a:p>
        </p:txBody>
      </p:sp>
      <p:pic>
        <p:nvPicPr>
          <p:cNvPr id="541" name="Google Shape;541;p78"/>
          <p:cNvPicPr preferRelativeResize="0"/>
          <p:nvPr/>
        </p:nvPicPr>
        <p:blipFill rotWithShape="1">
          <a:blip r:embed="rId4">
            <a:alphaModFix/>
          </a:blip>
          <a:srcRect/>
          <a:stretch/>
        </p:blipFill>
        <p:spPr>
          <a:xfrm>
            <a:off x="7567925" y="4659625"/>
            <a:ext cx="1186526" cy="330675"/>
          </a:xfrm>
          <a:prstGeom prst="rect">
            <a:avLst/>
          </a:prstGeom>
          <a:noFill/>
          <a:ln>
            <a:noFill/>
          </a:ln>
        </p:spPr>
      </p:pic>
      <p:pic>
        <p:nvPicPr>
          <p:cNvPr id="542" name="Google Shape;542;p78"/>
          <p:cNvPicPr preferRelativeResize="0"/>
          <p:nvPr/>
        </p:nvPicPr>
        <p:blipFill rotWithShape="1">
          <a:blip r:embed="rId5">
            <a:alphaModFix/>
          </a:blip>
          <a:srcRect r="11008"/>
          <a:stretch/>
        </p:blipFill>
        <p:spPr>
          <a:xfrm>
            <a:off x="7822950" y="126225"/>
            <a:ext cx="1402525" cy="886050"/>
          </a:xfrm>
          <a:prstGeom prst="rect">
            <a:avLst/>
          </a:prstGeom>
          <a:noFill/>
          <a:ln>
            <a:noFill/>
          </a:ln>
        </p:spPr>
      </p:pic>
      <p:sp>
        <p:nvSpPr>
          <p:cNvPr id="543" name="Google Shape;543;p78"/>
          <p:cNvSpPr/>
          <p:nvPr/>
        </p:nvSpPr>
        <p:spPr>
          <a:xfrm>
            <a:off x="362875" y="410200"/>
            <a:ext cx="789000" cy="789000"/>
          </a:xfrm>
          <a:prstGeom prst="ellipse">
            <a:avLst/>
          </a:prstGeom>
          <a:solidFill>
            <a:srgbClr val="EEFF41"/>
          </a:solidFill>
          <a:ln w="9525"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8"/>
          <p:cNvSpPr txBox="1"/>
          <p:nvPr/>
        </p:nvSpPr>
        <p:spPr>
          <a:xfrm>
            <a:off x="590271" y="544300"/>
            <a:ext cx="334200" cy="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0" i="0" u="none" strike="noStrike" cap="none">
                <a:solidFill>
                  <a:srgbClr val="000000"/>
                </a:solidFill>
                <a:latin typeface="Anton"/>
                <a:ea typeface="Anton"/>
                <a:cs typeface="Anton"/>
                <a:sym typeface="Anton"/>
              </a:rPr>
              <a:t>1</a:t>
            </a:r>
            <a:endParaRPr sz="2500" b="0" i="0" u="none" strike="noStrike" cap="none">
              <a:solidFill>
                <a:srgbClr val="0000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48"/>
        <p:cNvGrpSpPr/>
        <p:nvPr/>
      </p:nvGrpSpPr>
      <p:grpSpPr>
        <a:xfrm>
          <a:off x="0" y="0"/>
          <a:ext cx="0" cy="0"/>
          <a:chOff x="0" y="0"/>
          <a:chExt cx="0" cy="0"/>
        </a:xfrm>
      </p:grpSpPr>
      <p:sp>
        <p:nvSpPr>
          <p:cNvPr id="549" name="Google Shape;549;p79"/>
          <p:cNvSpPr txBox="1"/>
          <p:nvPr/>
        </p:nvSpPr>
        <p:spPr>
          <a:xfrm>
            <a:off x="494250" y="1399296"/>
            <a:ext cx="8155500" cy="3559200"/>
          </a:xfrm>
          <a:prstGeom prst="rect">
            <a:avLst/>
          </a:prstGeom>
          <a:noFill/>
          <a:ln>
            <a:noFill/>
          </a:ln>
        </p:spPr>
        <p:txBody>
          <a:bodyPr spcFirstLastPara="1" wrap="square" lIns="91425" tIns="91425" rIns="91425" bIns="91425" anchor="t" anchorCtr="0">
            <a:noAutofit/>
          </a:bodyPr>
          <a:lstStyle/>
          <a:p>
            <a:pPr marL="457200" marR="0" lvl="0" indent="-355600" algn="ctr" rtl="0">
              <a:lnSpc>
                <a:spcPct val="115000"/>
              </a:lnSpc>
              <a:spcBef>
                <a:spcPts val="0"/>
              </a:spcBef>
              <a:spcAft>
                <a:spcPts val="0"/>
              </a:spcAft>
              <a:buClr>
                <a:srgbClr val="3CEFAB"/>
              </a:buClr>
              <a:buSzPts val="2000"/>
              <a:buFont typeface="Didact Gothic"/>
              <a:buChar char="●"/>
            </a:pPr>
            <a:r>
              <a:rPr lang="es" sz="2000" b="0" i="0" u="none" strike="noStrike" cap="none">
                <a:solidFill>
                  <a:srgbClr val="000000"/>
                </a:solidFill>
                <a:highlight>
                  <a:srgbClr val="E0FF00"/>
                </a:highlight>
                <a:latin typeface="Helvetica Neue Light"/>
                <a:ea typeface="Helvetica Neue Light"/>
                <a:cs typeface="Helvetica Neue Light"/>
                <a:sym typeface="Helvetica Neue Light"/>
              </a:rPr>
              <a:t>En un archivo individual con </a:t>
            </a:r>
            <a:r>
              <a:rPr lang="es" sz="2000" b="1" i="0" u="none" strike="noStrike" cap="none">
                <a:solidFill>
                  <a:srgbClr val="000000"/>
                </a:solidFill>
                <a:highlight>
                  <a:srgbClr val="E0FF00"/>
                </a:highlight>
                <a:latin typeface="Helvetica Neue"/>
                <a:ea typeface="Helvetica Neue"/>
                <a:cs typeface="Helvetica Neue"/>
                <a:sym typeface="Helvetica Neue"/>
              </a:rPr>
              <a:t>extensión .js</a:t>
            </a:r>
            <a:br>
              <a:rPr lang="es" sz="2000" b="0" i="0" u="none" strike="noStrike" cap="none">
                <a:solidFill>
                  <a:srgbClr val="000000"/>
                </a:solidFill>
                <a:latin typeface="Helvetica Neue Light"/>
                <a:ea typeface="Helvetica Neue Light"/>
                <a:cs typeface="Helvetica Neue Light"/>
                <a:sym typeface="Helvetica Neue Light"/>
              </a:rPr>
            </a:br>
            <a:r>
              <a:rPr lang="es" sz="2000" b="0" i="0" u="none" strike="noStrike" cap="none">
                <a:solidFill>
                  <a:srgbClr val="000000"/>
                </a:solidFill>
                <a:latin typeface="Helvetica Neue Light"/>
                <a:ea typeface="Helvetica Neue Light"/>
                <a:cs typeface="Helvetica Neue Light"/>
                <a:sym typeface="Helvetica Neue Light"/>
              </a:rPr>
              <a:t>Ejemplo: </a:t>
            </a:r>
            <a:r>
              <a:rPr lang="es" sz="1800" b="0" i="0" u="none" strike="noStrike" cap="none">
                <a:solidFill>
                  <a:srgbClr val="000000"/>
                </a:solidFill>
                <a:latin typeface="Roboto Mono Light"/>
                <a:ea typeface="Roboto Mono Light"/>
                <a:cs typeface="Roboto Mono Light"/>
                <a:sym typeface="Roboto Mono Light"/>
              </a:rPr>
              <a:t>mi-archivo.js</a:t>
            </a:r>
            <a:endParaRPr sz="1800" b="0" i="0" u="none" strike="noStrike" cap="none">
              <a:solidFill>
                <a:srgbClr val="000000"/>
              </a:solidFill>
              <a:latin typeface="Roboto Mono Light"/>
              <a:ea typeface="Roboto Mono Light"/>
              <a:cs typeface="Roboto Mono Light"/>
              <a:sym typeface="Roboto Mono Light"/>
            </a:endParaRPr>
          </a:p>
          <a:p>
            <a:pPr marL="457200" marR="0" lvl="0" indent="0" algn="l" rtl="0">
              <a:lnSpc>
                <a:spcPct val="115000"/>
              </a:lnSpc>
              <a:spcBef>
                <a:spcPts val="0"/>
              </a:spcBef>
              <a:spcAft>
                <a:spcPts val="0"/>
              </a:spcAft>
              <a:buClr>
                <a:srgbClr val="000000"/>
              </a:buClr>
              <a:buSzPts val="900"/>
              <a:buFont typeface="Arial"/>
              <a:buNone/>
            </a:pPr>
            <a:endParaRPr sz="900" b="0" i="0" u="none" strike="noStrike" cap="none">
              <a:solidFill>
                <a:srgbClr val="000000"/>
              </a:solidFill>
              <a:latin typeface="Helvetica Neue Light"/>
              <a:ea typeface="Helvetica Neue Light"/>
              <a:cs typeface="Helvetica Neue Light"/>
              <a:sym typeface="Helvetica Neue Light"/>
            </a:endParaRPr>
          </a:p>
          <a:p>
            <a:pPr marL="457200" marR="0" lvl="0" indent="0" algn="ctr" rtl="0">
              <a:lnSpc>
                <a:spcPct val="115000"/>
              </a:lnSpc>
              <a:spcBef>
                <a:spcPts val="0"/>
              </a:spcBef>
              <a:spcAft>
                <a:spcPts val="0"/>
              </a:spcAft>
              <a:buClr>
                <a:srgbClr val="000000"/>
              </a:buClr>
              <a:buSzPts val="100"/>
              <a:buFont typeface="Arial"/>
              <a:buNone/>
            </a:pPr>
            <a:endParaRPr sz="1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r>
              <a:rPr lang="es" sz="2000" b="0" i="0" u="none" strike="noStrike" cap="none">
                <a:solidFill>
                  <a:srgbClr val="000000"/>
                </a:solidFill>
                <a:latin typeface="Helvetica Neue Light"/>
                <a:ea typeface="Helvetica Neue Light"/>
                <a:cs typeface="Helvetica Neue Light"/>
                <a:sym typeface="Helvetica Neue Light"/>
              </a:rPr>
              <a:t>Se vincula con la etiqueta </a:t>
            </a:r>
            <a:r>
              <a:rPr lang="es" sz="2000" b="1" i="0" u="none" strike="noStrike" cap="none">
                <a:solidFill>
                  <a:srgbClr val="000000"/>
                </a:solidFill>
                <a:latin typeface="Helvetica Neue"/>
                <a:ea typeface="Helvetica Neue"/>
                <a:cs typeface="Helvetica Neue"/>
                <a:sym typeface="Helvetica Neue"/>
              </a:rPr>
              <a:t>&lt;script&gt;</a:t>
            </a:r>
            <a:r>
              <a:rPr lang="es" sz="2000" b="0" i="0" u="none" strike="noStrike" cap="none">
                <a:solidFill>
                  <a:srgbClr val="000000"/>
                </a:solidFill>
                <a:latin typeface="Helvetica Neue Light"/>
                <a:ea typeface="Helvetica Neue Light"/>
                <a:cs typeface="Helvetica Neue Light"/>
                <a:sym typeface="Helvetica Neue Light"/>
              </a:rPr>
              <a:t> y el atributo “</a:t>
            </a:r>
            <a:r>
              <a:rPr lang="es" sz="2000" b="1" i="0" u="none" strike="noStrike" cap="none">
                <a:solidFill>
                  <a:srgbClr val="000000"/>
                </a:solidFill>
                <a:latin typeface="Helvetica Neue"/>
                <a:ea typeface="Helvetica Neue"/>
                <a:cs typeface="Helvetica Neue"/>
                <a:sym typeface="Helvetica Neue"/>
              </a:rPr>
              <a:t>src</a:t>
            </a:r>
            <a:r>
              <a:rPr lang="es" sz="2000" b="0" i="0" u="none" strike="noStrike" cap="none">
                <a:solidFill>
                  <a:srgbClr val="000000"/>
                </a:solidFill>
                <a:latin typeface="Helvetica Neue Light"/>
                <a:ea typeface="Helvetica Neue Light"/>
                <a:cs typeface="Helvetica Neue Light"/>
                <a:sym typeface="Helvetica Neue Light"/>
              </a:rPr>
              <a:t>”, y se referencia el archivo JS dentro del apartado </a:t>
            </a:r>
            <a:r>
              <a:rPr lang="es" sz="2000" b="1" i="0" u="none" strike="noStrike" cap="none">
                <a:solidFill>
                  <a:srgbClr val="000000"/>
                </a:solidFill>
                <a:latin typeface="Helvetica Neue"/>
                <a:ea typeface="Helvetica Neue"/>
                <a:cs typeface="Helvetica Neue"/>
                <a:sym typeface="Helvetica Neue"/>
              </a:rPr>
              <a:t>&lt;</a:t>
            </a:r>
            <a:r>
              <a:rPr lang="es" sz="2000" b="1">
                <a:latin typeface="Helvetica Neue"/>
                <a:ea typeface="Helvetica Neue"/>
                <a:cs typeface="Helvetica Neue"/>
                <a:sym typeface="Helvetica Neue"/>
              </a:rPr>
              <a:t>body</a:t>
            </a:r>
            <a:r>
              <a:rPr lang="es" sz="2000" b="1" i="0" u="none" strike="noStrike" cap="none">
                <a:solidFill>
                  <a:srgbClr val="000000"/>
                </a:solidFill>
                <a:latin typeface="Helvetica Neue"/>
                <a:ea typeface="Helvetica Neue"/>
                <a:cs typeface="Helvetica Neue"/>
                <a:sym typeface="Helvetica Neue"/>
              </a:rPr>
              <a:t>&gt;</a:t>
            </a:r>
            <a:r>
              <a:rPr lang="es" sz="2000" b="0" i="0" u="none" strike="noStrike" cap="none">
                <a:solidFill>
                  <a:srgbClr val="000000"/>
                </a:solidFill>
                <a:latin typeface="Helvetica Neue Light"/>
                <a:ea typeface="Helvetica Neue Light"/>
                <a:cs typeface="Helvetica Neue Light"/>
                <a:sym typeface="Helvetica Neue Light"/>
              </a:rPr>
              <a:t> del documento HTML.</a:t>
            </a: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457200" marR="0" lvl="0" indent="0" algn="ctr" rtl="0">
              <a:lnSpc>
                <a:spcPct val="115000"/>
              </a:lnSpc>
              <a:spcBef>
                <a:spcPts val="0"/>
              </a:spcBef>
              <a:spcAft>
                <a:spcPts val="0"/>
              </a:spcAft>
              <a:buClr>
                <a:srgbClr val="000000"/>
              </a:buClr>
              <a:buSzPts val="1400"/>
              <a:buFont typeface="Arial"/>
              <a:buNone/>
            </a:pPr>
            <a:r>
              <a:rPr lang="es" sz="1400" b="0" i="1" u="none" strike="noStrike" cap="none">
                <a:solidFill>
                  <a:srgbClr val="000000"/>
                </a:solidFill>
                <a:latin typeface="Helvetica Neue Light"/>
                <a:ea typeface="Helvetica Neue Light"/>
                <a:cs typeface="Helvetica Neue Light"/>
                <a:sym typeface="Helvetica Neue Light"/>
              </a:rPr>
              <a:t>Nunca utilices espacios ni mayúsculas en los nombres de archivo.</a:t>
            </a:r>
            <a:r>
              <a:rPr lang="es" sz="2200" b="0" i="1" u="none" strike="noStrike" cap="none">
                <a:solidFill>
                  <a:srgbClr val="000000"/>
                </a:solidFill>
                <a:latin typeface="Helvetica Neue Light"/>
                <a:ea typeface="Helvetica Neue Light"/>
                <a:cs typeface="Helvetica Neue Light"/>
                <a:sym typeface="Helvetica Neue Light"/>
              </a:rPr>
              <a:t> </a:t>
            </a:r>
            <a:endParaRPr sz="2200" b="0" i="1"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15000"/>
              </a:lnSpc>
              <a:spcBef>
                <a:spcPts val="0"/>
              </a:spcBef>
              <a:spcAft>
                <a:spcPts val="0"/>
              </a:spcAft>
              <a:buClr>
                <a:schemeClr val="dk1"/>
              </a:buClr>
              <a:buSzPts val="11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Helvetica Neue Light"/>
              <a:ea typeface="Helvetica Neue Light"/>
              <a:cs typeface="Helvetica Neue Light"/>
              <a:sym typeface="Helvetica Neue Light"/>
            </a:endParaRPr>
          </a:p>
        </p:txBody>
      </p:sp>
      <p:sp>
        <p:nvSpPr>
          <p:cNvPr id="550" name="Google Shape;550;p79"/>
          <p:cNvSpPr txBox="1"/>
          <p:nvPr/>
        </p:nvSpPr>
        <p:spPr>
          <a:xfrm>
            <a:off x="1461600" y="410188"/>
            <a:ext cx="62208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0" i="1" u="none" strike="noStrike" cap="none">
                <a:solidFill>
                  <a:srgbClr val="000000"/>
                </a:solidFill>
                <a:latin typeface="Anton"/>
                <a:ea typeface="Anton"/>
                <a:cs typeface="Anton"/>
                <a:sym typeface="Anton"/>
              </a:rPr>
              <a:t>¿CÓMO ESCRIBIR CÓDIGO JS?</a:t>
            </a:r>
            <a:endParaRPr sz="4000" b="0" i="1" u="none" strike="noStrike" cap="none">
              <a:solidFill>
                <a:srgbClr val="000000"/>
              </a:solidFill>
              <a:latin typeface="Anton"/>
              <a:ea typeface="Anton"/>
              <a:cs typeface="Anton"/>
              <a:sym typeface="Anton"/>
            </a:endParaRPr>
          </a:p>
        </p:txBody>
      </p:sp>
      <p:pic>
        <p:nvPicPr>
          <p:cNvPr id="551" name="Google Shape;551;p79"/>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552" name="Google Shape;552;p79"/>
          <p:cNvSpPr txBox="1"/>
          <p:nvPr/>
        </p:nvSpPr>
        <p:spPr>
          <a:xfrm>
            <a:off x="590275" y="3533800"/>
            <a:ext cx="7943100" cy="4524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&lt;</a:t>
            </a:r>
            <a:r>
              <a:rPr lang="es" sz="1600" b="0" i="0" u="none" strike="noStrike" cap="none">
                <a:solidFill>
                  <a:srgbClr val="FF79C6"/>
                </a:solidFill>
                <a:latin typeface="Consolas"/>
                <a:ea typeface="Consolas"/>
                <a:cs typeface="Consolas"/>
                <a:sym typeface="Consolas"/>
              </a:rPr>
              <a:t>script</a:t>
            </a:r>
            <a:r>
              <a:rPr lang="es" sz="1600" b="0" i="0" u="none" strike="noStrike" cap="none">
                <a:solidFill>
                  <a:srgbClr val="F8F8F2"/>
                </a:solidFill>
                <a:latin typeface="Consolas"/>
                <a:ea typeface="Consolas"/>
                <a:cs typeface="Consolas"/>
                <a:sym typeface="Consolas"/>
              </a:rPr>
              <a:t> </a:t>
            </a:r>
            <a:r>
              <a:rPr lang="es" sz="1600" b="0" i="1" u="none" strike="noStrike" cap="none">
                <a:solidFill>
                  <a:srgbClr val="50FA7B"/>
                </a:solidFill>
                <a:latin typeface="Consolas"/>
                <a:ea typeface="Consolas"/>
                <a:cs typeface="Consolas"/>
                <a:sym typeface="Consolas"/>
              </a:rPr>
              <a:t>src</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js/main.js</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&gt;&lt;/</a:t>
            </a:r>
            <a:r>
              <a:rPr lang="es" sz="1600" b="0" i="0" u="none" strike="noStrike" cap="none">
                <a:solidFill>
                  <a:srgbClr val="FF79C6"/>
                </a:solidFill>
                <a:latin typeface="Consolas"/>
                <a:ea typeface="Consolas"/>
                <a:cs typeface="Consolas"/>
                <a:sym typeface="Consolas"/>
              </a:rPr>
              <a:t>script</a:t>
            </a:r>
            <a:r>
              <a:rPr lang="es" sz="1600" b="0" i="0" u="none" strike="noStrike" cap="none">
                <a:solidFill>
                  <a:srgbClr val="F8F8F2"/>
                </a:solidFill>
                <a:latin typeface="Consolas"/>
                <a:ea typeface="Consolas"/>
                <a:cs typeface="Consolas"/>
                <a:sym typeface="Consolas"/>
              </a:rPr>
              <a:t>&gt;</a:t>
            </a:r>
            <a:endParaRPr sz="1600" b="0" i="0" u="none" strike="noStrike" cap="none">
              <a:solidFill>
                <a:srgbClr val="FF79C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FF79C6"/>
              </a:solidFill>
              <a:highlight>
                <a:srgbClr val="282A36"/>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569CD6"/>
              </a:solidFill>
              <a:latin typeface="Consolas"/>
              <a:ea typeface="Consolas"/>
              <a:cs typeface="Consolas"/>
              <a:sym typeface="Consolas"/>
            </a:endParaRPr>
          </a:p>
        </p:txBody>
      </p:sp>
      <p:pic>
        <p:nvPicPr>
          <p:cNvPr id="553" name="Google Shape;553;p79"/>
          <p:cNvPicPr preferRelativeResize="0"/>
          <p:nvPr/>
        </p:nvPicPr>
        <p:blipFill rotWithShape="1">
          <a:blip r:embed="rId4">
            <a:alphaModFix/>
          </a:blip>
          <a:srcRect r="11008"/>
          <a:stretch/>
        </p:blipFill>
        <p:spPr>
          <a:xfrm>
            <a:off x="7822950" y="126225"/>
            <a:ext cx="1402525" cy="886050"/>
          </a:xfrm>
          <a:prstGeom prst="rect">
            <a:avLst/>
          </a:prstGeom>
          <a:noFill/>
          <a:ln>
            <a:noFill/>
          </a:ln>
        </p:spPr>
      </p:pic>
      <p:sp>
        <p:nvSpPr>
          <p:cNvPr id="554" name="Google Shape;554;p79"/>
          <p:cNvSpPr/>
          <p:nvPr/>
        </p:nvSpPr>
        <p:spPr>
          <a:xfrm>
            <a:off x="362875" y="410200"/>
            <a:ext cx="789000" cy="789000"/>
          </a:xfrm>
          <a:prstGeom prst="ellipse">
            <a:avLst/>
          </a:prstGeom>
          <a:solidFill>
            <a:srgbClr val="EEFF41"/>
          </a:solidFill>
          <a:ln w="9525"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9"/>
          <p:cNvSpPr txBox="1"/>
          <p:nvPr/>
        </p:nvSpPr>
        <p:spPr>
          <a:xfrm>
            <a:off x="590271" y="544300"/>
            <a:ext cx="334200" cy="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0" i="0" u="none" strike="noStrike" cap="none">
                <a:solidFill>
                  <a:srgbClr val="000000"/>
                </a:solidFill>
                <a:latin typeface="Anton"/>
                <a:ea typeface="Anton"/>
                <a:cs typeface="Anton"/>
                <a:sym typeface="Anton"/>
              </a:rPr>
              <a:t>2</a:t>
            </a:r>
            <a:endParaRPr sz="2500" b="0" i="0" u="none" strike="noStrike" cap="none">
              <a:solidFill>
                <a:srgbClr val="000000"/>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59"/>
        <p:cNvGrpSpPr/>
        <p:nvPr/>
      </p:nvGrpSpPr>
      <p:grpSpPr>
        <a:xfrm>
          <a:off x="0" y="0"/>
          <a:ext cx="0" cy="0"/>
          <a:chOff x="0" y="0"/>
          <a:chExt cx="0" cy="0"/>
        </a:xfrm>
      </p:grpSpPr>
      <p:sp>
        <p:nvSpPr>
          <p:cNvPr id="560" name="Google Shape;560;p80"/>
          <p:cNvSpPr txBox="1"/>
          <p:nvPr/>
        </p:nvSpPr>
        <p:spPr>
          <a:xfrm>
            <a:off x="4383625" y="1399300"/>
            <a:ext cx="4485600" cy="355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000"/>
              <a:buFont typeface="Arial"/>
              <a:buNone/>
            </a:pPr>
            <a:r>
              <a:rPr lang="es" sz="2000" b="0" i="0" u="none" strike="noStrike" cap="none">
                <a:solidFill>
                  <a:srgbClr val="000000"/>
                </a:solidFill>
                <a:latin typeface="Helvetica Neue Light"/>
                <a:ea typeface="Helvetica Neue Light"/>
                <a:cs typeface="Helvetica Neue Light"/>
                <a:sym typeface="Helvetica Neue Light"/>
              </a:rPr>
              <a:t>Desde 2015, con el nacimiento de ES6, el uso de punto y coma al final de cada sentencia se convirtió en opcional.</a:t>
            </a: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r>
              <a:rPr lang="es" sz="2000" b="0" i="0" u="none" strike="noStrike" cap="none">
                <a:solidFill>
                  <a:srgbClr val="000000"/>
                </a:solidFill>
                <a:latin typeface="Helvetica Neue Light"/>
                <a:ea typeface="Helvetica Neue Light"/>
                <a:cs typeface="Helvetica Neue Light"/>
                <a:sym typeface="Helvetica Neue Light"/>
              </a:rPr>
              <a:t>Puedes usarlo, como también evitarlo. Cuando trabajes en una empresa, recomendamos habituarte a las prácticas de esta.</a:t>
            </a: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Helvetica Neue Light"/>
              <a:ea typeface="Helvetica Neue Light"/>
              <a:cs typeface="Helvetica Neue Light"/>
              <a:sym typeface="Helvetica Neue Light"/>
            </a:endParaRPr>
          </a:p>
        </p:txBody>
      </p:sp>
      <p:sp>
        <p:nvSpPr>
          <p:cNvPr id="561" name="Google Shape;561;p80"/>
          <p:cNvSpPr txBox="1"/>
          <p:nvPr/>
        </p:nvSpPr>
        <p:spPr>
          <a:xfrm>
            <a:off x="1461600" y="410188"/>
            <a:ext cx="62208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0" i="1" u="none" strike="noStrike" cap="none">
                <a:solidFill>
                  <a:srgbClr val="000000"/>
                </a:solidFill>
                <a:latin typeface="Anton"/>
                <a:ea typeface="Anton"/>
                <a:cs typeface="Anton"/>
                <a:sym typeface="Anton"/>
              </a:rPr>
              <a:t>SINTAXIS JAVASCRIPT</a:t>
            </a:r>
            <a:endParaRPr sz="4000" b="0" i="1" u="none" strike="noStrike" cap="none">
              <a:solidFill>
                <a:srgbClr val="000000"/>
              </a:solidFill>
              <a:latin typeface="Anton"/>
              <a:ea typeface="Anton"/>
              <a:cs typeface="Anton"/>
              <a:sym typeface="Anton"/>
            </a:endParaRPr>
          </a:p>
        </p:txBody>
      </p:sp>
      <p:pic>
        <p:nvPicPr>
          <p:cNvPr id="562" name="Google Shape;562;p80"/>
          <p:cNvPicPr preferRelativeResize="0"/>
          <p:nvPr/>
        </p:nvPicPr>
        <p:blipFill rotWithShape="1">
          <a:blip r:embed="rId3">
            <a:alphaModFix/>
          </a:blip>
          <a:srcRect/>
          <a:stretch/>
        </p:blipFill>
        <p:spPr>
          <a:xfrm>
            <a:off x="7567925" y="4659625"/>
            <a:ext cx="1186526" cy="330675"/>
          </a:xfrm>
          <a:prstGeom prst="rect">
            <a:avLst/>
          </a:prstGeom>
          <a:noFill/>
          <a:ln>
            <a:noFill/>
          </a:ln>
        </p:spPr>
      </p:pic>
      <p:pic>
        <p:nvPicPr>
          <p:cNvPr id="563" name="Google Shape;563;p80"/>
          <p:cNvPicPr preferRelativeResize="0"/>
          <p:nvPr/>
        </p:nvPicPr>
        <p:blipFill rotWithShape="1">
          <a:blip r:embed="rId4">
            <a:alphaModFix/>
          </a:blip>
          <a:srcRect r="11008"/>
          <a:stretch/>
        </p:blipFill>
        <p:spPr>
          <a:xfrm>
            <a:off x="7822950" y="126225"/>
            <a:ext cx="1402525" cy="886050"/>
          </a:xfrm>
          <a:prstGeom prst="rect">
            <a:avLst/>
          </a:prstGeom>
          <a:noFill/>
          <a:ln>
            <a:noFill/>
          </a:ln>
        </p:spPr>
      </p:pic>
      <p:sp>
        <p:nvSpPr>
          <p:cNvPr id="564" name="Google Shape;564;p80"/>
          <p:cNvSpPr txBox="1"/>
          <p:nvPr/>
        </p:nvSpPr>
        <p:spPr>
          <a:xfrm>
            <a:off x="0" y="1399300"/>
            <a:ext cx="4179900" cy="37443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br>
              <a:rPr lang="es" sz="1600" b="0" i="0" u="none" strike="noStrike" cap="none">
                <a:solidFill>
                  <a:srgbClr val="F8F8F2"/>
                </a:solidFill>
                <a:latin typeface="Consolas"/>
                <a:ea typeface="Consolas"/>
                <a:cs typeface="Consolas"/>
                <a:sym typeface="Consolas"/>
              </a:rPr>
            </a:br>
            <a:r>
              <a:rPr lang="es" sz="1600" b="0" i="0" u="none" strike="noStrike" cap="none">
                <a:solidFill>
                  <a:srgbClr val="F8F8F2"/>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punto y coma, no</a:t>
            </a:r>
            <a:endParaRPr sz="1600" b="0" i="0" u="none" strike="noStrike" cap="none">
              <a:solidFill>
                <a:schemeClr val="accent3"/>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nombre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Coder</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"House"</a:t>
            </a:r>
            <a:endParaRPr sz="1600" b="0" i="0" u="none" strike="noStrike" cap="none">
              <a:solidFill>
                <a:srgbClr val="E9F28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br>
              <a:rPr lang="es" sz="1600" b="0" i="0" u="none" strike="noStrike" cap="none">
                <a:solidFill>
                  <a:srgbClr val="E9F284"/>
                </a:solidFill>
                <a:latin typeface="Consolas"/>
                <a:ea typeface="Consolas"/>
                <a:cs typeface="Consolas"/>
                <a:sym typeface="Consolas"/>
              </a:rPr>
            </a:br>
            <a:endParaRPr sz="1600" b="0" i="0" u="none" strike="noStrike" cap="none">
              <a:solidFill>
                <a:srgbClr val="E9F28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punto y coma, sí</a:t>
            </a:r>
            <a:endParaRPr sz="1600" b="0" i="0" u="none" strike="noStrike" cap="none">
              <a:solidFill>
                <a:srgbClr val="E9F284"/>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nombre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Coder</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"House"</a:t>
            </a:r>
            <a:r>
              <a:rPr lang="es" sz="1600" b="0" i="0" u="none" strike="noStrike" cap="none">
                <a:solidFill>
                  <a:srgbClr val="F8F8F2"/>
                </a:solidFill>
                <a:latin typeface="Consolas"/>
                <a:ea typeface="Consolas"/>
                <a:cs typeface="Consolas"/>
                <a:sym typeface="Consolas"/>
              </a:rPr>
              <a:t>;</a:t>
            </a:r>
            <a:endParaRPr sz="1200" b="0" i="0" u="none" strike="noStrike" cap="none">
              <a:solidFill>
                <a:srgbClr val="569CD6"/>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45" title="imagen decorativa"/>
          <p:cNvPicPr preferRelativeResize="0"/>
          <p:nvPr/>
        </p:nvPicPr>
        <p:blipFill rotWithShape="1">
          <a:blip r:embed="rId3">
            <a:alphaModFix/>
          </a:blip>
          <a:srcRect l="33171" r="23876"/>
          <a:stretch/>
        </p:blipFill>
        <p:spPr>
          <a:xfrm>
            <a:off x="5838075" y="0"/>
            <a:ext cx="3314524" cy="5143501"/>
          </a:xfrm>
          <a:prstGeom prst="rect">
            <a:avLst/>
          </a:prstGeom>
          <a:noFill/>
          <a:ln>
            <a:noFill/>
          </a:ln>
        </p:spPr>
      </p:pic>
      <p:sp>
        <p:nvSpPr>
          <p:cNvPr id="150" name="Google Shape;150;p45"/>
          <p:cNvSpPr txBox="1"/>
          <p:nvPr/>
        </p:nvSpPr>
        <p:spPr>
          <a:xfrm>
            <a:off x="501450" y="902250"/>
            <a:ext cx="49872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Presentación</a:t>
            </a:r>
            <a:endParaRPr sz="4000" b="1" i="0" u="none" strike="noStrike" cap="none">
              <a:solidFill>
                <a:schemeClr val="dk1"/>
              </a:solidFill>
              <a:latin typeface="DM Sans"/>
              <a:ea typeface="DM Sans"/>
              <a:cs typeface="DM Sans"/>
              <a:sym typeface="DM Sans"/>
            </a:endParaRPr>
          </a:p>
          <a:p>
            <a:pPr marL="0" marR="0" lvl="0" indent="0" algn="l" rtl="0">
              <a:lnSpc>
                <a:spcPct val="80000"/>
              </a:lnSpc>
              <a:spcBef>
                <a:spcPts val="0"/>
              </a:spcBef>
              <a:spcAft>
                <a:spcPts val="0"/>
              </a:spcAft>
              <a:buClr>
                <a:srgbClr val="000000"/>
              </a:buClr>
              <a:buSzPts val="4000"/>
              <a:buFont typeface="Arial"/>
              <a:buNone/>
            </a:pPr>
            <a:r>
              <a:rPr lang="es" sz="4000" b="1" i="0" u="none" strike="noStrike" cap="none">
                <a:solidFill>
                  <a:srgbClr val="83AEFB"/>
                </a:solidFill>
                <a:latin typeface="DM Sans"/>
                <a:ea typeface="DM Sans"/>
                <a:cs typeface="DM Sans"/>
                <a:sym typeface="DM Sans"/>
              </a:rPr>
              <a:t>de estudiantes</a:t>
            </a:r>
            <a:endParaRPr sz="4000" b="1" i="0" u="none" strike="noStrike" cap="none">
              <a:solidFill>
                <a:srgbClr val="83AEFB"/>
              </a:solidFill>
              <a:latin typeface="DM Sans"/>
              <a:ea typeface="DM Sans"/>
              <a:cs typeface="DM Sans"/>
              <a:sym typeface="DM Sans"/>
            </a:endParaRPr>
          </a:p>
        </p:txBody>
      </p:sp>
      <p:sp>
        <p:nvSpPr>
          <p:cNvPr id="151" name="Google Shape;151;p45"/>
          <p:cNvSpPr txBox="1"/>
          <p:nvPr/>
        </p:nvSpPr>
        <p:spPr>
          <a:xfrm>
            <a:off x="501450" y="2411900"/>
            <a:ext cx="49872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Medium"/>
                <a:ea typeface="DM Sans Medium"/>
                <a:cs typeface="DM Sans Medium"/>
                <a:sym typeface="DM Sans Medium"/>
              </a:rPr>
              <a:t>Por encuestas de Zoom</a:t>
            </a:r>
            <a:endParaRPr sz="1350" b="0" i="0" u="none" strike="noStrike" cap="none">
              <a:solidFill>
                <a:schemeClr val="dk1"/>
              </a:solidFill>
              <a:latin typeface="DM Sans Medium"/>
              <a:ea typeface="DM Sans Medium"/>
              <a:cs typeface="DM Sans Medium"/>
              <a:sym typeface="DM Sans Medium"/>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Helvetica Neue Light"/>
              <a:ea typeface="Helvetica Neue Light"/>
              <a:cs typeface="Helvetica Neue Light"/>
              <a:sym typeface="Helvetica Neue Light"/>
            </a:endParaRPr>
          </a:p>
          <a:p>
            <a:pPr marL="457200" marR="0" lvl="0" indent="-314325" algn="l" rtl="0">
              <a:lnSpc>
                <a:spcPct val="10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País</a:t>
            </a: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Conocimientos previos</a:t>
            </a:r>
            <a:endParaRPr sz="1350" b="0"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¿Por qué elegiste este curso?</a:t>
            </a:r>
            <a:endParaRPr sz="1350" b="0" i="0" u="none" strike="noStrike" cap="none">
              <a:solidFill>
                <a:srgbClr val="000000"/>
              </a:solidFill>
              <a:latin typeface="DM Sans"/>
              <a:ea typeface="DM Sans"/>
              <a:cs typeface="DM Sans"/>
              <a:sym typeface="DM Sans"/>
            </a:endParaRPr>
          </a:p>
        </p:txBody>
      </p:sp>
      <p:pic>
        <p:nvPicPr>
          <p:cNvPr id="152" name="Google Shape;152;p45"/>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1"/>
          <p:cNvSpPr/>
          <p:nvPr/>
        </p:nvSpPr>
        <p:spPr>
          <a:xfrm>
            <a:off x="1481100" y="1023900"/>
            <a:ext cx="6181800" cy="3095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81"/>
          <p:cNvSpPr txBox="1"/>
          <p:nvPr/>
        </p:nvSpPr>
        <p:spPr>
          <a:xfrm>
            <a:off x="1905000" y="2202300"/>
            <a:ext cx="53721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0" i="0" u="none" strike="noStrike" cap="none">
                <a:solidFill>
                  <a:schemeClr val="dk1"/>
                </a:solidFill>
                <a:latin typeface="DM Sans"/>
                <a:ea typeface="DM Sans"/>
                <a:cs typeface="DM Sans"/>
                <a:sym typeface="DM Sans"/>
              </a:rPr>
              <a:t>Variables y valores</a:t>
            </a:r>
            <a:endParaRPr sz="3000" b="0" i="0" u="none" strike="noStrike" cap="non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82"/>
          <p:cNvSpPr txBox="1"/>
          <p:nvPr/>
        </p:nvSpPr>
        <p:spPr>
          <a:xfrm>
            <a:off x="475500" y="971050"/>
            <a:ext cx="48495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Recuperamos </a:t>
            </a:r>
            <a:endParaRPr sz="4000" b="1" i="0" u="none" strike="noStrike" cap="none">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Variables</a:t>
            </a:r>
            <a:endParaRPr sz="4000" b="1" i="0" u="none" strike="noStrike" cap="none">
              <a:solidFill>
                <a:schemeClr val="dk1"/>
              </a:solidFill>
              <a:latin typeface="DM Sans"/>
              <a:ea typeface="DM Sans"/>
              <a:cs typeface="DM Sans"/>
              <a:sym typeface="DM Sans"/>
            </a:endParaRPr>
          </a:p>
        </p:txBody>
      </p:sp>
      <p:pic>
        <p:nvPicPr>
          <p:cNvPr id="576" name="Google Shape;576;p8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577" name="Google Shape;577;p82"/>
          <p:cNvSpPr txBox="1"/>
          <p:nvPr/>
        </p:nvSpPr>
        <p:spPr>
          <a:xfrm>
            <a:off x="475500" y="2515575"/>
            <a:ext cx="5088600" cy="2134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Las variables son un espacio reservado en la memoria que, como su nombre indica, puede cambiar de contenido a lo largo de la ejecución de un programa. </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400" b="0" i="0" u="none" strike="noStrike" cap="none">
                <a:solidFill>
                  <a:schemeClr val="dk1"/>
                </a:solidFill>
                <a:latin typeface="DM Sans"/>
                <a:ea typeface="DM Sans"/>
                <a:cs typeface="DM Sans"/>
                <a:sym typeface="DM Sans"/>
              </a:rPr>
              <a:t>En las variables almacenamos diversos tipos de datos que utilizamos en la aplicación.</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578" name="Google Shape;578;p82"/>
          <p:cNvSpPr txBox="1"/>
          <p:nvPr/>
        </p:nvSpPr>
        <p:spPr>
          <a:xfrm>
            <a:off x="930550" y="468275"/>
            <a:ext cx="382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pic>
        <p:nvPicPr>
          <p:cNvPr id="579" name="Google Shape;579;p82"/>
          <p:cNvPicPr preferRelativeResize="0"/>
          <p:nvPr/>
        </p:nvPicPr>
        <p:blipFill rotWithShape="1">
          <a:blip r:embed="rId4">
            <a:alphaModFix/>
          </a:blip>
          <a:srcRect/>
          <a:stretch/>
        </p:blipFill>
        <p:spPr>
          <a:xfrm>
            <a:off x="5673600" y="0"/>
            <a:ext cx="3470406" cy="5143500"/>
          </a:xfrm>
          <a:prstGeom prst="rect">
            <a:avLst/>
          </a:prstGeom>
          <a:noFill/>
          <a:ln>
            <a:noFill/>
          </a:ln>
        </p:spPr>
      </p:pic>
      <p:pic>
        <p:nvPicPr>
          <p:cNvPr id="580" name="Google Shape;580;p8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581" name="Google Shape;581;p8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VIDEO N°1.3 - Variables</a:t>
            </a:r>
            <a:endParaRPr sz="1400" b="0" i="0" u="none" strike="noStrike" cap="none">
              <a:solidFill>
                <a:schemeClr val="dk1"/>
              </a:solidFill>
              <a:latin typeface="DM Sans"/>
              <a:ea typeface="DM Sans"/>
              <a:cs typeface="DM Sans"/>
              <a:sym typeface="DM Sans"/>
            </a:endParaRPr>
          </a:p>
        </p:txBody>
      </p:sp>
      <p:grpSp>
        <p:nvGrpSpPr>
          <p:cNvPr id="582" name="Google Shape;582;p82"/>
          <p:cNvGrpSpPr/>
          <p:nvPr/>
        </p:nvGrpSpPr>
        <p:grpSpPr>
          <a:xfrm>
            <a:off x="475509" y="468284"/>
            <a:ext cx="431100" cy="431100"/>
            <a:chOff x="1620134" y="2715534"/>
            <a:chExt cx="431100" cy="431100"/>
          </a:xfrm>
        </p:grpSpPr>
        <p:sp>
          <p:nvSpPr>
            <p:cNvPr id="583" name="Google Shape;583;p82"/>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584" name="Google Shape;584;p82"/>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88"/>
        <p:cNvGrpSpPr/>
        <p:nvPr/>
      </p:nvGrpSpPr>
      <p:grpSpPr>
        <a:xfrm>
          <a:off x="0" y="0"/>
          <a:ext cx="0" cy="0"/>
          <a:chOff x="0" y="0"/>
          <a:chExt cx="0" cy="0"/>
        </a:xfrm>
      </p:grpSpPr>
      <p:sp>
        <p:nvSpPr>
          <p:cNvPr id="589" name="Google Shape;589;p83"/>
          <p:cNvSpPr txBox="1"/>
          <p:nvPr/>
        </p:nvSpPr>
        <p:spPr>
          <a:xfrm>
            <a:off x="626350" y="3595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Inicializar Variables</a:t>
            </a:r>
            <a:endParaRPr sz="4000" b="0" i="0" u="none" strike="noStrike" cap="none">
              <a:solidFill>
                <a:srgbClr val="000000"/>
              </a:solidFill>
              <a:latin typeface="DM Sans"/>
              <a:ea typeface="DM Sans"/>
              <a:cs typeface="DM Sans"/>
              <a:sym typeface="DM Sans"/>
            </a:endParaRPr>
          </a:p>
        </p:txBody>
      </p:sp>
      <p:sp>
        <p:nvSpPr>
          <p:cNvPr id="590" name="Google Shape;590;p83"/>
          <p:cNvSpPr txBox="1"/>
          <p:nvPr/>
        </p:nvSpPr>
        <p:spPr>
          <a:xfrm>
            <a:off x="694050" y="1214350"/>
            <a:ext cx="8060400" cy="98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Podemos declarar una variable y asignarle un valor inicial en el mismo proceso:</a:t>
            </a:r>
            <a:endParaRPr sz="1350" b="0" i="0" u="none" strike="noStrike" cap="none">
              <a:solidFill>
                <a:srgbClr val="000000"/>
              </a:solidFill>
              <a:latin typeface="DM Sans"/>
              <a:ea typeface="DM Sans"/>
              <a:cs typeface="DM Sans"/>
              <a:sym typeface="DM Sans"/>
            </a:endParaRPr>
          </a:p>
        </p:txBody>
      </p:sp>
      <p:sp>
        <p:nvSpPr>
          <p:cNvPr id="591" name="Google Shape;591;p83"/>
          <p:cNvSpPr txBox="1"/>
          <p:nvPr/>
        </p:nvSpPr>
        <p:spPr>
          <a:xfrm>
            <a:off x="881750" y="2034900"/>
            <a:ext cx="3937500" cy="14787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variables inicializadas</a:t>
            </a:r>
            <a:endParaRPr sz="1600" b="0" i="0" u="none" strike="noStrike" cap="none">
              <a:solidFill>
                <a:schemeClr val="accent3"/>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EF89D2"/>
                </a:solidFill>
                <a:latin typeface="Consolas"/>
                <a:ea typeface="Consolas"/>
                <a:cs typeface="Consolas"/>
                <a:sym typeface="Consolas"/>
              </a:rPr>
              <a:t>let </a:t>
            </a:r>
            <a:r>
              <a:rPr lang="es" sz="1600" b="0" i="0" u="none" strike="noStrike" cap="none">
                <a:solidFill>
                  <a:srgbClr val="F8F8F2"/>
                </a:solidFill>
                <a:latin typeface="Consolas"/>
                <a:ea typeface="Consolas"/>
                <a:cs typeface="Consolas"/>
                <a:sym typeface="Consolas"/>
              </a:rPr>
              <a:t>edad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BD93F9"/>
                </a:solidFill>
                <a:latin typeface="Consolas"/>
                <a:ea typeface="Consolas"/>
                <a:cs typeface="Consolas"/>
                <a:sym typeface="Consolas"/>
              </a:rPr>
              <a:t>5</a:t>
            </a:r>
            <a:r>
              <a:rPr lang="es" sz="1600" b="0" i="0" u="none" strike="noStrike" cap="none">
                <a:solidFill>
                  <a:srgbClr val="F8F8F2"/>
                </a:solidFill>
                <a:latin typeface="Consolas"/>
                <a:ea typeface="Consolas"/>
                <a:cs typeface="Consolas"/>
                <a:sym typeface="Consolas"/>
              </a:rPr>
              <a:t> </a:t>
            </a:r>
            <a:endParaRPr sz="1600" b="0" i="0" u="none" strike="noStrike" cap="none">
              <a:solidFill>
                <a:srgbClr val="F8F8F2"/>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nombre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John R.</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Doe</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F79C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FF79C6"/>
              </a:solidFill>
              <a:highlight>
                <a:srgbClr val="282A36"/>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569CD6"/>
              </a:solidFill>
              <a:latin typeface="Consolas"/>
              <a:ea typeface="Consolas"/>
              <a:cs typeface="Consolas"/>
              <a:sym typeface="Consolas"/>
            </a:endParaRPr>
          </a:p>
        </p:txBody>
      </p:sp>
      <p:pic>
        <p:nvPicPr>
          <p:cNvPr id="592" name="Google Shape;592;p83"/>
          <p:cNvPicPr preferRelativeResize="0"/>
          <p:nvPr/>
        </p:nvPicPr>
        <p:blipFill rotWithShape="1">
          <a:blip r:embed="rId3">
            <a:alphaModFix/>
          </a:blip>
          <a:srcRect/>
          <a:stretch/>
        </p:blipFill>
        <p:spPr>
          <a:xfrm>
            <a:off x="7567925" y="4659625"/>
            <a:ext cx="1186526" cy="330675"/>
          </a:xfrm>
          <a:prstGeom prst="rect">
            <a:avLst/>
          </a:prstGeom>
          <a:noFill/>
          <a:ln>
            <a:noFill/>
          </a:ln>
        </p:spPr>
      </p:pic>
      <p:sp>
        <p:nvSpPr>
          <p:cNvPr id="593" name="Google Shape;593;p83"/>
          <p:cNvSpPr txBox="1"/>
          <p:nvPr/>
        </p:nvSpPr>
        <p:spPr>
          <a:xfrm>
            <a:off x="5051600" y="2384500"/>
            <a:ext cx="4152900" cy="98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¿Qué</a:t>
            </a:r>
            <a:r>
              <a:rPr lang="es" sz="1350" b="0" i="0" u="none" strike="noStrike" cap="none">
                <a:solidFill>
                  <a:srgbClr val="000000"/>
                </a:solidFill>
                <a:highlight>
                  <a:srgbClr val="E0FF00"/>
                </a:highlight>
                <a:latin typeface="DM Sans"/>
                <a:ea typeface="DM Sans"/>
                <a:cs typeface="DM Sans"/>
                <a:sym typeface="DM Sans"/>
              </a:rPr>
              <a:t> tipos de datos</a:t>
            </a:r>
            <a:r>
              <a:rPr lang="es" sz="1350" b="0" i="0" u="none" strike="noStrike" cap="none">
                <a:solidFill>
                  <a:srgbClr val="000000"/>
                </a:solidFill>
                <a:latin typeface="DM Sans"/>
                <a:ea typeface="DM Sans"/>
                <a:cs typeface="DM Sans"/>
                <a:sym typeface="DM Sans"/>
              </a:rPr>
              <a:t> tienen asignados estas variables?</a:t>
            </a: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¿Por qué algunos se escriben entre comillas?</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97"/>
        <p:cNvGrpSpPr/>
        <p:nvPr/>
      </p:nvGrpSpPr>
      <p:grpSpPr>
        <a:xfrm>
          <a:off x="0" y="0"/>
          <a:ext cx="0" cy="0"/>
          <a:chOff x="0" y="0"/>
          <a:chExt cx="0" cy="0"/>
        </a:xfrm>
      </p:grpSpPr>
      <p:sp>
        <p:nvSpPr>
          <p:cNvPr id="598" name="Google Shape;598;p84"/>
          <p:cNvSpPr txBox="1"/>
          <p:nvPr/>
        </p:nvSpPr>
        <p:spPr>
          <a:xfrm>
            <a:off x="540600" y="601425"/>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Let y Const</a:t>
            </a:r>
            <a:endParaRPr sz="4000" b="0" i="0" u="none" strike="noStrike" cap="none">
              <a:solidFill>
                <a:srgbClr val="000000"/>
              </a:solidFill>
              <a:latin typeface="DM Sans"/>
              <a:ea typeface="DM Sans"/>
              <a:cs typeface="DM Sans"/>
              <a:sym typeface="DM Sans"/>
            </a:endParaRPr>
          </a:p>
        </p:txBody>
      </p:sp>
      <p:sp>
        <p:nvSpPr>
          <p:cNvPr id="599" name="Google Shape;599;p84"/>
          <p:cNvSpPr txBox="1"/>
          <p:nvPr/>
        </p:nvSpPr>
        <p:spPr>
          <a:xfrm>
            <a:off x="429575" y="1337575"/>
            <a:ext cx="4306800" cy="3322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Las declaraciones con let y const tienen controles adicionales para las variables. Principalmente impiden que se puedan crear dos variables con el mismo nombre.</a:t>
            </a:r>
            <a:endParaRPr sz="1350" b="0" i="0" u="none" strike="noStrike" cap="none">
              <a:solidFill>
                <a:schemeClr val="dk1"/>
              </a:solidFill>
              <a:latin typeface="DM Sans"/>
              <a:ea typeface="DM Sans"/>
              <a:cs typeface="DM Sans"/>
              <a:sym typeface="DM Sans"/>
            </a:endParaRPr>
          </a:p>
          <a:p>
            <a:pPr marL="0" marR="0" lvl="0" indent="0" algn="just" rtl="0">
              <a:lnSpc>
                <a:spcPct val="100000"/>
              </a:lnSpc>
              <a:spcBef>
                <a:spcPts val="12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Una variable </a:t>
            </a:r>
            <a:r>
              <a:rPr lang="es" sz="1350" b="0" i="1" u="none" strike="noStrike" cap="none">
                <a:solidFill>
                  <a:schemeClr val="dk1"/>
                </a:solidFill>
                <a:highlight>
                  <a:schemeClr val="accent6"/>
                </a:highlight>
                <a:latin typeface="DM Sans"/>
                <a:ea typeface="DM Sans"/>
                <a:cs typeface="DM Sans"/>
                <a:sym typeface="DM Sans"/>
              </a:rPr>
              <a:t>let</a:t>
            </a:r>
            <a:r>
              <a:rPr lang="es" sz="1350" b="0" i="0" u="none" strike="noStrike" cap="none">
                <a:solidFill>
                  <a:schemeClr val="dk1"/>
                </a:solidFill>
                <a:latin typeface="DM Sans"/>
                <a:ea typeface="DM Sans"/>
                <a:cs typeface="DM Sans"/>
                <a:sym typeface="DM Sans"/>
              </a:rPr>
              <a:t> puede recibir múltiples asignaciones en el transcurso de la aplicación, es decir que puede cambiar de valor varias veces. </a:t>
            </a:r>
            <a:endParaRPr sz="1350" b="0" i="0" u="none" strike="noStrike" cap="none">
              <a:solidFill>
                <a:schemeClr val="dk1"/>
              </a:solidFill>
              <a:latin typeface="DM Sans"/>
              <a:ea typeface="DM Sans"/>
              <a:cs typeface="DM Sans"/>
              <a:sym typeface="DM Sans"/>
            </a:endParaRPr>
          </a:p>
          <a:p>
            <a:pPr marL="0" marR="0" lvl="0" indent="0" algn="just" rtl="0">
              <a:lnSpc>
                <a:spcPct val="100000"/>
              </a:lnSpc>
              <a:spcBef>
                <a:spcPts val="12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Una constante </a:t>
            </a:r>
            <a:r>
              <a:rPr lang="es" sz="1350" b="0" i="1" u="none" strike="noStrike" cap="none">
                <a:solidFill>
                  <a:schemeClr val="dk1"/>
                </a:solidFill>
                <a:highlight>
                  <a:schemeClr val="accent6"/>
                </a:highlight>
                <a:latin typeface="DM Sans"/>
                <a:ea typeface="DM Sans"/>
                <a:cs typeface="DM Sans"/>
                <a:sym typeface="DM Sans"/>
              </a:rPr>
              <a:t>const</a:t>
            </a:r>
            <a:r>
              <a:rPr lang="es" sz="1350" b="0" i="0" u="none" strike="noStrike" cap="none">
                <a:solidFill>
                  <a:schemeClr val="dk1"/>
                </a:solidFill>
                <a:highlight>
                  <a:schemeClr val="accent6"/>
                </a:highlight>
                <a:latin typeface="DM Sans"/>
                <a:ea typeface="DM Sans"/>
                <a:cs typeface="DM Sans"/>
                <a:sym typeface="DM Sans"/>
              </a:rPr>
              <a:t> </a:t>
            </a:r>
            <a:r>
              <a:rPr lang="es" sz="1350" b="0" i="0" u="none" strike="noStrike" cap="none">
                <a:solidFill>
                  <a:schemeClr val="dk1"/>
                </a:solidFill>
                <a:latin typeface="DM Sans"/>
                <a:ea typeface="DM Sans"/>
                <a:cs typeface="DM Sans"/>
                <a:sym typeface="DM Sans"/>
              </a:rPr>
              <a:t>recibe una única asignación al momento de su declaración, impidiendo que su valor se modifique luego.</a:t>
            </a:r>
            <a:endParaRPr sz="1350" b="0" i="0" u="none" strike="noStrike" cap="none">
              <a:solidFill>
                <a:schemeClr val="dk1"/>
              </a:solidFill>
              <a:latin typeface="DM Sans"/>
              <a:ea typeface="DM Sans"/>
              <a:cs typeface="DM Sans"/>
              <a:sym typeface="DM Sans"/>
            </a:endParaRPr>
          </a:p>
          <a:p>
            <a:pPr marL="0" marR="0" lvl="0" indent="0" algn="just" rtl="0">
              <a:lnSpc>
                <a:spcPct val="100000"/>
              </a:lnSpc>
              <a:spcBef>
                <a:spcPts val="1200"/>
              </a:spcBef>
              <a:spcAft>
                <a:spcPts val="1200"/>
              </a:spcAft>
              <a:buClr>
                <a:schemeClr val="dk1"/>
              </a:buClr>
              <a:buSzPts val="1100"/>
              <a:buFont typeface="Arial"/>
              <a:buNone/>
            </a:pPr>
            <a:endParaRPr sz="1350" b="0" i="0" u="none" strike="noStrike" cap="none">
              <a:solidFill>
                <a:schemeClr val="dk1"/>
              </a:solidFill>
              <a:latin typeface="DM Sans"/>
              <a:ea typeface="DM Sans"/>
              <a:cs typeface="DM Sans"/>
              <a:sym typeface="DM Sans"/>
            </a:endParaRPr>
          </a:p>
        </p:txBody>
      </p:sp>
      <p:sp>
        <p:nvSpPr>
          <p:cNvPr id="600" name="Google Shape;600;p84"/>
          <p:cNvSpPr txBox="1"/>
          <p:nvPr/>
        </p:nvSpPr>
        <p:spPr>
          <a:xfrm>
            <a:off x="4895275" y="1457325"/>
            <a:ext cx="3966600" cy="23466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F89D2"/>
                </a:solidFill>
                <a:latin typeface="Consolas"/>
                <a:ea typeface="Consolas"/>
                <a:cs typeface="Consolas"/>
                <a:sym typeface="Consolas"/>
              </a:rPr>
              <a:t>let </a:t>
            </a:r>
            <a:r>
              <a:rPr lang="es" sz="1600" b="0" i="0" u="none" strike="noStrike" cap="none">
                <a:solidFill>
                  <a:srgbClr val="F8F8F2"/>
                </a:solidFill>
                <a:latin typeface="Consolas"/>
                <a:ea typeface="Consolas"/>
                <a:cs typeface="Consolas"/>
                <a:sym typeface="Consolas"/>
              </a:rPr>
              <a:t>edad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BD93F9"/>
                </a:solidFill>
                <a:latin typeface="Consolas"/>
                <a:ea typeface="Consolas"/>
                <a:cs typeface="Consolas"/>
                <a:sym typeface="Consolas"/>
              </a:rPr>
              <a:t>5</a:t>
            </a:r>
            <a:r>
              <a:rPr lang="es" sz="1600" b="0" i="0" u="none" strike="noStrike" cap="none">
                <a:solidFill>
                  <a:srgbClr val="F8F8F2"/>
                </a:solidFill>
                <a:latin typeface="Consolas"/>
                <a:ea typeface="Consolas"/>
                <a:cs typeface="Consolas"/>
                <a:sym typeface="Consolas"/>
              </a:rPr>
              <a:t> </a:t>
            </a:r>
            <a:endParaRPr sz="1600" b="0" i="0" u="none" strike="noStrike" cap="none">
              <a:solidFill>
                <a:srgbClr val="F8F8F2"/>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edad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BD93F9"/>
                </a:solidFill>
                <a:latin typeface="Consolas"/>
                <a:ea typeface="Consolas"/>
                <a:cs typeface="Consolas"/>
                <a:sym typeface="Consolas"/>
              </a:rPr>
              <a:t>34</a:t>
            </a:r>
            <a:r>
              <a:rPr lang="es" sz="1600" b="0" i="0" u="none" strike="noStrike" cap="none">
                <a:solidFill>
                  <a:srgbClr val="F8F8F2"/>
                </a:solidFill>
                <a:latin typeface="Consolas"/>
                <a:ea typeface="Consolas"/>
                <a:cs typeface="Consolas"/>
                <a:sym typeface="Consolas"/>
              </a:rPr>
              <a:t> </a:t>
            </a:r>
            <a:endParaRPr sz="1600" b="0" i="0" u="none" strike="noStrike" cap="none">
              <a:solidFill>
                <a:srgbClr val="F8F8F2"/>
              </a:solidFill>
              <a:latin typeface="Consolas"/>
              <a:ea typeface="Consolas"/>
              <a:cs typeface="Consolas"/>
              <a:sym typeface="Consolas"/>
            </a:endParaRPr>
          </a:p>
          <a:p>
            <a:pPr marL="0" marR="0" lvl="0" indent="45720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FF79C6"/>
                </a:solidFill>
                <a:latin typeface="Consolas"/>
                <a:ea typeface="Consolas"/>
                <a:cs typeface="Consolas"/>
                <a:sym typeface="Consolas"/>
              </a:rPr>
              <a:t>const </a:t>
            </a:r>
            <a:r>
              <a:rPr lang="es" sz="1600" b="0" i="0" u="none" strike="noStrike" cap="none">
                <a:solidFill>
                  <a:srgbClr val="F8F8F2"/>
                </a:solidFill>
                <a:latin typeface="Consolas"/>
                <a:ea typeface="Consolas"/>
                <a:cs typeface="Consolas"/>
                <a:sym typeface="Consolas"/>
              </a:rPr>
              <a:t>apellido </a:t>
            </a:r>
            <a:r>
              <a:rPr lang="es" sz="1600" b="0" i="0" u="none" strike="noStrike" cap="none">
                <a:solidFill>
                  <a:srgbClr val="FF79C6"/>
                </a:solidFill>
                <a:latin typeface="Consolas"/>
                <a:ea typeface="Consolas"/>
                <a:cs typeface="Consolas"/>
                <a:sym typeface="Consolas"/>
              </a:rPr>
              <a:t>=</a:t>
            </a:r>
            <a:r>
              <a:rPr lang="es" sz="1600" b="0" i="0" u="none" strike="noStrike" cap="none">
                <a:solidFill>
                  <a:srgbClr val="F8F8F2"/>
                </a:solidFill>
                <a:latin typeface="Consolas"/>
                <a:ea typeface="Consolas"/>
                <a:cs typeface="Consolas"/>
                <a:sym typeface="Consolas"/>
              </a:rPr>
              <a:t> </a:t>
            </a:r>
            <a:r>
              <a:rPr lang="es" sz="1600" b="0" i="0" u="none" strike="noStrike" cap="none">
                <a:solidFill>
                  <a:srgbClr val="E9F284"/>
                </a:solidFill>
                <a:latin typeface="Consolas"/>
                <a:ea typeface="Consolas"/>
                <a:cs typeface="Consolas"/>
                <a:sym typeface="Consolas"/>
              </a:rPr>
              <a:t>'</a:t>
            </a:r>
            <a:r>
              <a:rPr lang="es" sz="1600" b="0" i="0" u="none" strike="noStrike" cap="none">
                <a:solidFill>
                  <a:srgbClr val="F1FA8C"/>
                </a:solidFill>
                <a:latin typeface="Consolas"/>
                <a:ea typeface="Consolas"/>
                <a:cs typeface="Consolas"/>
                <a:sym typeface="Consolas"/>
              </a:rPr>
              <a:t>Doe</a:t>
            </a:r>
            <a:r>
              <a:rPr lang="es" sz="1600" b="0" i="0" u="none" strike="noStrike" cap="none">
                <a:solidFill>
                  <a:srgbClr val="E9F284"/>
                </a:solidFill>
                <a:latin typeface="Consolas"/>
                <a:ea typeface="Consolas"/>
                <a:cs typeface="Consolas"/>
                <a:sym typeface="Consolas"/>
              </a:rPr>
              <a:t>'</a:t>
            </a:r>
            <a:endParaRPr sz="1600" b="0" i="0" u="none" strike="noStrike" cap="none">
              <a:solidFill>
                <a:srgbClr val="E9F28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E9F284"/>
                </a:solidFill>
                <a:latin typeface="Consolas"/>
                <a:ea typeface="Consolas"/>
                <a:cs typeface="Consolas"/>
                <a:sym typeface="Consolas"/>
              </a:rPr>
              <a:t>	</a:t>
            </a:r>
            <a:r>
              <a:rPr lang="es" sz="1600" b="0" i="0" u="none" strike="noStrike" cap="none">
                <a:solidFill>
                  <a:schemeClr val="accent3"/>
                </a:solidFill>
                <a:latin typeface="Consolas"/>
                <a:ea typeface="Consolas"/>
                <a:cs typeface="Consolas"/>
                <a:sym typeface="Consolas"/>
              </a:rPr>
              <a:t>// no es posible cambiarlo</a:t>
            </a:r>
            <a:endParaRPr sz="1600" b="0" i="0" u="none" strike="noStrike" cap="none">
              <a:solidFill>
                <a:schemeClr val="accent3"/>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600" b="0" i="0" u="none" strike="noStrike" cap="none">
                <a:solidFill>
                  <a:srgbClr val="E9F284"/>
                </a:solidFill>
                <a:latin typeface="Consolas"/>
                <a:ea typeface="Consolas"/>
                <a:cs typeface="Consolas"/>
                <a:sym typeface="Consolas"/>
              </a:rPr>
              <a:t>	</a:t>
            </a:r>
            <a:r>
              <a:rPr lang="es" sz="1600" b="0" i="0" u="none" strike="noStrike" cap="none">
                <a:solidFill>
                  <a:srgbClr val="E06666"/>
                </a:solidFill>
                <a:latin typeface="Consolas"/>
                <a:ea typeface="Consolas"/>
                <a:cs typeface="Consolas"/>
                <a:sym typeface="Consolas"/>
              </a:rPr>
              <a:t>apellido = ‘Trump’</a:t>
            </a:r>
            <a:endParaRPr sz="1600" b="0" i="0" u="none" strike="noStrike" cap="none">
              <a:solidFill>
                <a:srgbClr val="E0666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600" b="0" i="0" u="none" strike="noStrike" cap="none">
              <a:solidFill>
                <a:srgbClr val="FF79C6"/>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FF79C6"/>
              </a:solidFill>
              <a:highlight>
                <a:srgbClr val="282A36"/>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6A9955"/>
              </a:solidFill>
              <a:highlight>
                <a:srgbClr val="1E1E1E"/>
              </a:highlight>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endParaRPr sz="1050" b="0" i="0" u="none" strike="noStrike" cap="none">
              <a:solidFill>
                <a:srgbClr val="D4D4D4"/>
              </a:solidFill>
              <a:highlight>
                <a:srgbClr val="1E1E1E"/>
              </a:highlight>
              <a:latin typeface="Consolas"/>
              <a:ea typeface="Consolas"/>
              <a:cs typeface="Consolas"/>
              <a:sym typeface="Consola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569CD6"/>
              </a:solidFill>
              <a:latin typeface="Consolas"/>
              <a:ea typeface="Consolas"/>
              <a:cs typeface="Consolas"/>
              <a:sym typeface="Consolas"/>
            </a:endParaRPr>
          </a:p>
        </p:txBody>
      </p:sp>
      <p:pic>
        <p:nvPicPr>
          <p:cNvPr id="601" name="Google Shape;601;p84"/>
          <p:cNvPicPr preferRelativeResize="0"/>
          <p:nvPr/>
        </p:nvPicPr>
        <p:blipFill rotWithShape="1">
          <a:blip r:embed="rId3">
            <a:alphaModFix/>
          </a:blip>
          <a:srcRect/>
          <a:stretch/>
        </p:blipFill>
        <p:spPr>
          <a:xfrm>
            <a:off x="7567925" y="4659625"/>
            <a:ext cx="1186526" cy="330675"/>
          </a:xfrm>
          <a:prstGeom prst="rect">
            <a:avLst/>
          </a:prstGeom>
          <a:noFill/>
          <a:ln>
            <a:noFill/>
          </a:ln>
        </p:spPr>
      </p:pic>
      <p:cxnSp>
        <p:nvCxnSpPr>
          <p:cNvPr id="602" name="Google Shape;602;p84"/>
          <p:cNvCxnSpPr/>
          <p:nvPr/>
        </p:nvCxnSpPr>
        <p:spPr>
          <a:xfrm>
            <a:off x="5362750" y="3526325"/>
            <a:ext cx="2151600"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06"/>
        <p:cNvGrpSpPr/>
        <p:nvPr/>
      </p:nvGrpSpPr>
      <p:grpSpPr>
        <a:xfrm>
          <a:off x="0" y="0"/>
          <a:ext cx="0" cy="0"/>
          <a:chOff x="0" y="0"/>
          <a:chExt cx="0" cy="0"/>
        </a:xfrm>
      </p:grpSpPr>
      <p:sp>
        <p:nvSpPr>
          <p:cNvPr id="607" name="Google Shape;607;p85"/>
          <p:cNvSpPr txBox="1"/>
          <p:nvPr/>
        </p:nvSpPr>
        <p:spPr>
          <a:xfrm>
            <a:off x="1151400" y="136600"/>
            <a:ext cx="68412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4000" b="0" i="0" u="none" strike="noStrike" cap="none">
                <a:solidFill>
                  <a:srgbClr val="000000"/>
                </a:solidFill>
                <a:latin typeface="DM Sans"/>
                <a:ea typeface="DM Sans"/>
                <a:cs typeface="DM Sans"/>
                <a:sym typeface="DM Sans"/>
              </a:rPr>
              <a:t>Operaciones básicas</a:t>
            </a:r>
            <a:endParaRPr sz="4000" b="0" i="0" u="none" strike="noStrike" cap="none">
              <a:solidFill>
                <a:srgbClr val="000000"/>
              </a:solidFill>
              <a:latin typeface="DM Sans"/>
              <a:ea typeface="DM Sans"/>
              <a:cs typeface="DM Sans"/>
              <a:sym typeface="DM Sans"/>
            </a:endParaRPr>
          </a:p>
        </p:txBody>
      </p:sp>
      <p:sp>
        <p:nvSpPr>
          <p:cNvPr id="608" name="Google Shape;608;p85"/>
          <p:cNvSpPr txBox="1"/>
          <p:nvPr/>
        </p:nvSpPr>
        <p:spPr>
          <a:xfrm>
            <a:off x="1254300" y="802600"/>
            <a:ext cx="6635400" cy="81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Con variables de valores numéricos podes realizar operaciones aritméticas: sumas, restas, multiplicaciones, divisiones, etc.</a:t>
            </a:r>
            <a:endParaRPr sz="1350" b="0" i="0" u="none" strike="noStrike" cap="none">
              <a:solidFill>
                <a:srgbClr val="000000"/>
              </a:solidFill>
              <a:latin typeface="DM Sans"/>
              <a:ea typeface="DM Sans"/>
              <a:cs typeface="DM Sans"/>
              <a:sym typeface="DM Sans"/>
            </a:endParaRPr>
          </a:p>
        </p:txBody>
      </p:sp>
      <p:sp>
        <p:nvSpPr>
          <p:cNvPr id="609" name="Google Shape;609;p85"/>
          <p:cNvSpPr txBox="1"/>
          <p:nvPr/>
        </p:nvSpPr>
        <p:spPr>
          <a:xfrm>
            <a:off x="1254300" y="1549200"/>
            <a:ext cx="6635400" cy="31173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numeroA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1</a:t>
            </a:r>
            <a:r>
              <a:rPr lang="es" sz="1500" b="0" i="0" u="none" strike="noStrike" cap="none">
                <a:solidFill>
                  <a:srgbClr val="F8F8F2"/>
                </a:solidFill>
                <a:latin typeface="Consolas"/>
                <a:ea typeface="Consolas"/>
                <a:cs typeface="Consolas"/>
                <a:sym typeface="Consolas"/>
              </a:rPr>
              <a:t>;</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numeroB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2</a:t>
            </a:r>
            <a:r>
              <a:rPr lang="es" sz="1500" b="0" i="0" u="none" strike="noStrike" cap="none">
                <a:solidFill>
                  <a:srgbClr val="F8F8F2"/>
                </a:solidFill>
                <a:latin typeface="Consolas"/>
                <a:ea typeface="Consolas"/>
                <a:cs typeface="Consolas"/>
                <a:sym typeface="Consolas"/>
              </a:rPr>
              <a:t>;</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const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NUMEROC</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3</a:t>
            </a:r>
            <a:r>
              <a:rPr lang="es" sz="1500" b="0" i="0" u="none" strike="noStrike" cap="none">
                <a:solidFill>
                  <a:srgbClr val="F8F8F2"/>
                </a:solidFill>
                <a:latin typeface="Consolas"/>
                <a:ea typeface="Consolas"/>
                <a:cs typeface="Consolas"/>
                <a:sym typeface="Consolas"/>
              </a:rPr>
              <a:t>;</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6272A4"/>
                </a:solidFill>
                <a:latin typeface="Consolas"/>
                <a:ea typeface="Consolas"/>
                <a:cs typeface="Consolas"/>
                <a:sym typeface="Consolas"/>
              </a:rPr>
              <a:t>//Suma  de dos números (1 + 2 = 3)</a:t>
            </a:r>
            <a:endParaRPr sz="1500" b="0" i="0" u="none" strike="noStrike" cap="none">
              <a:solidFill>
                <a:srgbClr val="6272A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resultadoSuma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numeroB;</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6272A4"/>
                </a:solidFill>
                <a:latin typeface="Consolas"/>
                <a:ea typeface="Consolas"/>
                <a:cs typeface="Consolas"/>
                <a:sym typeface="Consolas"/>
              </a:rPr>
              <a:t>//Resta de dos números (2 - 1 = 1)</a:t>
            </a:r>
            <a:endParaRPr sz="1500" b="0" i="0" u="none" strike="noStrike" cap="none">
              <a:solidFill>
                <a:srgbClr val="6272A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resultadoResta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numeroB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numeroA;</a:t>
            </a:r>
            <a:endParaRPr sz="1500" b="0" i="0" u="none" strike="noStrike" cap="none">
              <a:solidFill>
                <a:srgbClr val="F8F8F2"/>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6272A4"/>
                </a:solidFill>
                <a:latin typeface="Consolas"/>
                <a:ea typeface="Consolas"/>
                <a:cs typeface="Consolas"/>
                <a:sym typeface="Consolas"/>
              </a:rPr>
              <a:t>//Producto de dos números (2 * 3 = 6)</a:t>
            </a:r>
            <a:endParaRPr sz="1500" b="0" i="0" u="none" strike="noStrike" cap="none">
              <a:solidFill>
                <a:srgbClr val="6272A4"/>
              </a:solidFill>
              <a:latin typeface="Consolas"/>
              <a:ea typeface="Consolas"/>
              <a:cs typeface="Consolas"/>
              <a:sym typeface="Consolas"/>
            </a:endParaRPr>
          </a:p>
          <a:p>
            <a:pPr marL="0" marR="0" lvl="0" indent="0" algn="l" rtl="0">
              <a:lnSpc>
                <a:spcPct val="135714"/>
              </a:lnSpc>
              <a:spcBef>
                <a:spcPts val="0"/>
              </a:spcBef>
              <a:spcAft>
                <a:spcPts val="0"/>
              </a:spcAft>
              <a:buClr>
                <a:schemeClr val="dk1"/>
              </a:buClr>
              <a:buSzPts val="1100"/>
              <a:buFont typeface="Arial"/>
              <a:buNone/>
            </a:pP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FF79C6"/>
                </a:solidFill>
                <a:latin typeface="Consolas"/>
                <a:ea typeface="Consolas"/>
                <a:cs typeface="Consolas"/>
                <a:sym typeface="Consolas"/>
              </a:rPr>
              <a:t>let</a:t>
            </a:r>
            <a:r>
              <a:rPr lang="es" sz="1500" b="0" i="0" u="none" strike="noStrike" cap="none">
                <a:solidFill>
                  <a:srgbClr val="F8F8F2"/>
                </a:solidFill>
                <a:latin typeface="Consolas"/>
                <a:ea typeface="Consolas"/>
                <a:cs typeface="Consolas"/>
                <a:sym typeface="Consolas"/>
              </a:rPr>
              <a:t> resultadoProducto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numeroB </a:t>
            </a:r>
            <a:r>
              <a:rPr lang="es" sz="1500" b="0" i="0" u="none" strike="noStrike" cap="none">
                <a:solidFill>
                  <a:srgbClr val="FF79C6"/>
                </a:solidFill>
                <a:latin typeface="Consolas"/>
                <a:ea typeface="Consolas"/>
                <a:cs typeface="Consolas"/>
                <a:sym typeface="Consolas"/>
              </a:rPr>
              <a:t>*</a:t>
            </a:r>
            <a:r>
              <a:rPr lang="es" sz="1500" b="0" i="0" u="none" strike="noStrike" cap="none">
                <a:solidFill>
                  <a:srgbClr val="F8F8F2"/>
                </a:solidFill>
                <a:latin typeface="Consolas"/>
                <a:ea typeface="Consolas"/>
                <a:cs typeface="Consolas"/>
                <a:sym typeface="Consolas"/>
              </a:rPr>
              <a:t> </a:t>
            </a:r>
            <a:r>
              <a:rPr lang="es" sz="1500" b="0" i="0" u="none" strike="noStrike" cap="none">
                <a:solidFill>
                  <a:srgbClr val="BD93F9"/>
                </a:solidFill>
                <a:latin typeface="Consolas"/>
                <a:ea typeface="Consolas"/>
                <a:cs typeface="Consolas"/>
                <a:sym typeface="Consolas"/>
              </a:rPr>
              <a:t>NUMEROC</a:t>
            </a:r>
            <a:r>
              <a:rPr lang="es" sz="1500" b="0" i="0" u="none" strike="noStrike" cap="none">
                <a:solidFill>
                  <a:srgbClr val="F8F8F2"/>
                </a:solidFill>
                <a:latin typeface="Consolas"/>
                <a:ea typeface="Consolas"/>
                <a:cs typeface="Consolas"/>
                <a:sym typeface="Consolas"/>
              </a:rPr>
              <a:t>;</a:t>
            </a:r>
            <a:endParaRPr sz="1200" b="0" i="0" u="none" strike="noStrike" cap="none">
              <a:solidFill>
                <a:srgbClr val="569CD6"/>
              </a:solidFill>
              <a:latin typeface="Consolas"/>
              <a:ea typeface="Consolas"/>
              <a:cs typeface="Consolas"/>
              <a:sym typeface="Consolas"/>
            </a:endParaRPr>
          </a:p>
        </p:txBody>
      </p:sp>
      <p:pic>
        <p:nvPicPr>
          <p:cNvPr id="610" name="Google Shape;610;p85"/>
          <p:cNvPicPr preferRelativeResize="0"/>
          <p:nvPr/>
        </p:nvPicPr>
        <p:blipFill rotWithShape="1">
          <a:blip r:embed="rId3">
            <a:alphaModFix/>
          </a:blip>
          <a:srcRect/>
          <a:stretch/>
        </p:blipFill>
        <p:spPr>
          <a:xfrm>
            <a:off x="7887525" y="4753175"/>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p:nvPr/>
        </p:nvSpPr>
        <p:spPr>
          <a:xfrm>
            <a:off x="1481100" y="1023900"/>
            <a:ext cx="6181800" cy="3095700"/>
          </a:xfrm>
          <a:prstGeom prst="rect">
            <a:avLst/>
          </a:prstGeom>
          <a:solidFill>
            <a:srgbClr val="C9CBD8">
              <a:alpha val="3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86"/>
          <p:cNvSpPr txBox="1"/>
          <p:nvPr/>
        </p:nvSpPr>
        <p:spPr>
          <a:xfrm>
            <a:off x="1905000" y="2202300"/>
            <a:ext cx="53721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0" i="0" u="none" strike="noStrike" cap="none">
                <a:solidFill>
                  <a:schemeClr val="dk1"/>
                </a:solidFill>
                <a:latin typeface="DM Sans"/>
                <a:ea typeface="DM Sans"/>
                <a:cs typeface="DM Sans"/>
                <a:sym typeface="DM Sans"/>
              </a:rPr>
              <a:t>Funciones Nativas</a:t>
            </a:r>
            <a:endParaRPr sz="3000" b="0" i="0" u="none" strike="noStrike" cap="non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87"/>
          <p:cNvSpPr txBox="1"/>
          <p:nvPr/>
        </p:nvSpPr>
        <p:spPr>
          <a:xfrm>
            <a:off x="475500" y="971050"/>
            <a:ext cx="48495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prompt(), alert(), confirm() y console.log()</a:t>
            </a:r>
            <a:endParaRPr sz="4000" b="1" i="0" u="none" strike="noStrike" cap="none">
              <a:solidFill>
                <a:schemeClr val="dk1"/>
              </a:solidFill>
              <a:latin typeface="DM Sans"/>
              <a:ea typeface="DM Sans"/>
              <a:cs typeface="DM Sans"/>
              <a:sym typeface="DM Sans"/>
            </a:endParaRPr>
          </a:p>
        </p:txBody>
      </p:sp>
      <p:pic>
        <p:nvPicPr>
          <p:cNvPr id="622" name="Google Shape;622;p87"/>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23" name="Google Shape;623;p87"/>
          <p:cNvSpPr txBox="1"/>
          <p:nvPr/>
        </p:nvSpPr>
        <p:spPr>
          <a:xfrm>
            <a:off x="475500" y="2889825"/>
            <a:ext cx="50886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Las funciones nativas son sentencias específicas del lenguaje JavaScript, con instrucciones específicas y vienen dadas por defecto. Cada vez que utilizamos una de estas funciones podemos hacer una consulta al usuario con un espacio para responder, enviar un alerta, dar la opción de confirmar o no una acción y realizar una consulta por la consola, respectivamente.</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624" name="Google Shape;624;p87"/>
          <p:cNvSpPr txBox="1"/>
          <p:nvPr/>
        </p:nvSpPr>
        <p:spPr>
          <a:xfrm>
            <a:off x="930550" y="468275"/>
            <a:ext cx="382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pic>
        <p:nvPicPr>
          <p:cNvPr id="625" name="Google Shape;625;p87"/>
          <p:cNvPicPr preferRelativeResize="0"/>
          <p:nvPr/>
        </p:nvPicPr>
        <p:blipFill rotWithShape="1">
          <a:blip r:embed="rId4">
            <a:alphaModFix/>
          </a:blip>
          <a:srcRect t="573" b="582"/>
          <a:stretch/>
        </p:blipFill>
        <p:spPr>
          <a:xfrm>
            <a:off x="5673600" y="0"/>
            <a:ext cx="3470406" cy="5143499"/>
          </a:xfrm>
          <a:prstGeom prst="rect">
            <a:avLst/>
          </a:prstGeom>
          <a:noFill/>
          <a:ln>
            <a:noFill/>
          </a:ln>
        </p:spPr>
      </p:pic>
      <p:pic>
        <p:nvPicPr>
          <p:cNvPr id="626" name="Google Shape;626;p87"/>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27" name="Google Shape;627;p87"/>
          <p:cNvSpPr txBox="1"/>
          <p:nvPr/>
        </p:nvSpPr>
        <p:spPr>
          <a:xfrm>
            <a:off x="930550" y="468275"/>
            <a:ext cx="3355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VIDEO N°1.4 - Funciones Nativas</a:t>
            </a:r>
            <a:endParaRPr sz="1400" b="0" i="0" u="none" strike="noStrike" cap="none">
              <a:solidFill>
                <a:schemeClr val="dk1"/>
              </a:solidFill>
              <a:latin typeface="DM Sans"/>
              <a:ea typeface="DM Sans"/>
              <a:cs typeface="DM Sans"/>
              <a:sym typeface="DM Sans"/>
            </a:endParaRPr>
          </a:p>
        </p:txBody>
      </p:sp>
      <p:grpSp>
        <p:nvGrpSpPr>
          <p:cNvPr id="628" name="Google Shape;628;p87"/>
          <p:cNvGrpSpPr/>
          <p:nvPr/>
        </p:nvGrpSpPr>
        <p:grpSpPr>
          <a:xfrm>
            <a:off x="475509" y="468284"/>
            <a:ext cx="431100" cy="431100"/>
            <a:chOff x="1620134" y="2715534"/>
            <a:chExt cx="431100" cy="431100"/>
          </a:xfrm>
        </p:grpSpPr>
        <p:sp>
          <p:nvSpPr>
            <p:cNvPr id="629" name="Google Shape;629;p87"/>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630" name="Google Shape;630;p87"/>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4"/>
        <p:cNvGrpSpPr/>
        <p:nvPr/>
      </p:nvGrpSpPr>
      <p:grpSpPr>
        <a:xfrm>
          <a:off x="0" y="0"/>
          <a:ext cx="0" cy="0"/>
          <a:chOff x="0" y="0"/>
          <a:chExt cx="0" cy="0"/>
        </a:xfrm>
      </p:grpSpPr>
      <p:sp>
        <p:nvSpPr>
          <p:cNvPr id="635" name="Google Shape;635;p88"/>
          <p:cNvSpPr txBox="1"/>
          <p:nvPr/>
        </p:nvSpPr>
        <p:spPr>
          <a:xfrm>
            <a:off x="95875" y="468275"/>
            <a:ext cx="4355100" cy="5658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chemeClr val="dk1"/>
              </a:buClr>
              <a:buSzPts val="1100"/>
              <a:buFont typeface="Arial"/>
              <a:buNone/>
            </a:pPr>
            <a:r>
              <a:rPr lang="es" sz="1300" b="0" i="0" u="none" strike="noStrike" cap="none">
                <a:solidFill>
                  <a:srgbClr val="F8F8F2"/>
                </a:solidFill>
                <a:latin typeface="Consolas"/>
                <a:ea typeface="Consolas"/>
                <a:cs typeface="Consolas"/>
                <a:sym typeface="Consolas"/>
              </a:rPr>
              <a:t>prompt(</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1FA8C"/>
                </a:solidFill>
                <a:latin typeface="Consolas"/>
                <a:ea typeface="Consolas"/>
                <a:cs typeface="Consolas"/>
                <a:sym typeface="Consolas"/>
              </a:rPr>
              <a:t>Ingrese su nombre</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300" b="0" i="0" u="none" strike="noStrike" cap="none">
              <a:solidFill>
                <a:srgbClr val="999999"/>
              </a:solidFill>
              <a:highlight>
                <a:srgbClr val="151515"/>
              </a:highlight>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Courier New"/>
              <a:ea typeface="Courier New"/>
              <a:cs typeface="Courier New"/>
              <a:sym typeface="Courier New"/>
            </a:endParaRPr>
          </a:p>
        </p:txBody>
      </p:sp>
      <p:pic>
        <p:nvPicPr>
          <p:cNvPr id="636" name="Google Shape;636;p88"/>
          <p:cNvPicPr preferRelativeResize="0"/>
          <p:nvPr/>
        </p:nvPicPr>
        <p:blipFill rotWithShape="1">
          <a:blip r:embed="rId3">
            <a:alphaModFix/>
          </a:blip>
          <a:srcRect l="3419" t="11858" r="3651" b="7800"/>
          <a:stretch/>
        </p:blipFill>
        <p:spPr>
          <a:xfrm>
            <a:off x="5010525" y="260525"/>
            <a:ext cx="2804925" cy="1008650"/>
          </a:xfrm>
          <a:prstGeom prst="rect">
            <a:avLst/>
          </a:prstGeom>
          <a:noFill/>
          <a:ln w="9525" cap="flat" cmpd="sng">
            <a:solidFill>
              <a:srgbClr val="D9D9D9"/>
            </a:solidFill>
            <a:prstDash val="solid"/>
            <a:round/>
            <a:headEnd type="none" w="sm" len="sm"/>
            <a:tailEnd type="none" w="sm" len="sm"/>
          </a:ln>
          <a:effectLst>
            <a:outerShdw blurRad="57150" dist="19050" dir="5400000" algn="bl" rotWithShape="0">
              <a:srgbClr val="000000">
                <a:alpha val="49803"/>
              </a:srgbClr>
            </a:outerShdw>
          </a:effectLst>
        </p:spPr>
      </p:pic>
      <p:sp>
        <p:nvSpPr>
          <p:cNvPr id="637" name="Google Shape;637;p88"/>
          <p:cNvSpPr txBox="1"/>
          <p:nvPr/>
        </p:nvSpPr>
        <p:spPr>
          <a:xfrm>
            <a:off x="95875" y="1546244"/>
            <a:ext cx="4355100" cy="6171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rgbClr val="000000"/>
              </a:buClr>
              <a:buSzPts val="1100"/>
              <a:buFont typeface="Arial"/>
              <a:buNone/>
            </a:pPr>
            <a:r>
              <a:rPr lang="es" sz="1300" b="0" i="0" u="none" strike="noStrike" cap="none">
                <a:solidFill>
                  <a:srgbClr val="F8F8F2"/>
                </a:solidFill>
                <a:latin typeface="Consolas"/>
                <a:ea typeface="Consolas"/>
                <a:cs typeface="Consolas"/>
                <a:sym typeface="Consolas"/>
              </a:rPr>
              <a:t>console.</a:t>
            </a:r>
            <a:r>
              <a:rPr lang="es" sz="1300" b="0" i="0" u="none" strike="noStrike" cap="none">
                <a:solidFill>
                  <a:srgbClr val="50FA7B"/>
                </a:solidFill>
                <a:latin typeface="Consolas"/>
                <a:ea typeface="Consolas"/>
                <a:cs typeface="Consolas"/>
                <a:sym typeface="Consolas"/>
              </a:rPr>
              <a:t>log</a:t>
            </a:r>
            <a:r>
              <a:rPr lang="es" sz="1300" b="0" i="0" u="none" strike="noStrike" cap="none">
                <a:solidFill>
                  <a:srgbClr val="F8F8F2"/>
                </a:solidFill>
                <a:latin typeface="Consolas"/>
                <a:ea typeface="Consolas"/>
                <a:cs typeface="Consolas"/>
                <a:sym typeface="Consolas"/>
              </a:rPr>
              <a:t>(</a:t>
            </a:r>
            <a:r>
              <a:rPr lang="es" sz="1300" b="0" i="0" u="none" strike="noStrike" cap="none">
                <a:solidFill>
                  <a:srgbClr val="E9F284"/>
                </a:solidFill>
                <a:latin typeface="Consolas"/>
                <a:ea typeface="Consolas"/>
                <a:cs typeface="Consolas"/>
                <a:sym typeface="Consolas"/>
              </a:rPr>
              <a:t>"Este es un m</a:t>
            </a:r>
            <a:r>
              <a:rPr lang="es" sz="1300" b="0" i="0" u="none" strike="noStrike" cap="none">
                <a:solidFill>
                  <a:srgbClr val="F1FA8C"/>
                </a:solidFill>
                <a:latin typeface="Consolas"/>
                <a:ea typeface="Consolas"/>
                <a:cs typeface="Consolas"/>
                <a:sym typeface="Consolas"/>
              </a:rPr>
              <a:t>ensaje de prueba</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600" b="0" i="0" u="none" strike="noStrike" cap="none">
              <a:solidFill>
                <a:srgbClr val="000000"/>
              </a:solidFill>
              <a:latin typeface="Courier New"/>
              <a:ea typeface="Courier New"/>
              <a:cs typeface="Courier New"/>
              <a:sym typeface="Courier New"/>
            </a:endParaRPr>
          </a:p>
        </p:txBody>
      </p:sp>
      <p:pic>
        <p:nvPicPr>
          <p:cNvPr id="638" name="Google Shape;638;p88"/>
          <p:cNvPicPr preferRelativeResize="0"/>
          <p:nvPr/>
        </p:nvPicPr>
        <p:blipFill rotWithShape="1">
          <a:blip r:embed="rId4">
            <a:alphaModFix/>
          </a:blip>
          <a:srcRect/>
          <a:stretch/>
        </p:blipFill>
        <p:spPr>
          <a:xfrm>
            <a:off x="4843675" y="1306725"/>
            <a:ext cx="3474050" cy="1042700"/>
          </a:xfrm>
          <a:prstGeom prst="rect">
            <a:avLst/>
          </a:prstGeom>
          <a:noFill/>
          <a:ln>
            <a:noFill/>
          </a:ln>
        </p:spPr>
      </p:pic>
      <p:sp>
        <p:nvSpPr>
          <p:cNvPr id="639" name="Google Shape;639;p88"/>
          <p:cNvSpPr txBox="1"/>
          <p:nvPr/>
        </p:nvSpPr>
        <p:spPr>
          <a:xfrm>
            <a:off x="95875" y="2661700"/>
            <a:ext cx="4355100" cy="6171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rgbClr val="000000"/>
              </a:buClr>
              <a:buSzPts val="1100"/>
              <a:buFont typeface="Arial"/>
              <a:buNone/>
            </a:pPr>
            <a:r>
              <a:rPr lang="es" sz="1300" b="0" i="0" u="none" strike="noStrike" cap="none">
                <a:solidFill>
                  <a:srgbClr val="F8F8F2"/>
                </a:solidFill>
                <a:latin typeface="Consolas"/>
                <a:ea typeface="Consolas"/>
                <a:cs typeface="Consolas"/>
                <a:sym typeface="Consolas"/>
              </a:rPr>
              <a:t>alert(</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1FA8C"/>
                </a:solidFill>
                <a:latin typeface="Consolas"/>
                <a:ea typeface="Consolas"/>
                <a:cs typeface="Consolas"/>
                <a:sym typeface="Consolas"/>
              </a:rPr>
              <a:t>¡Hola Coder!</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600" b="0" i="0" u="none" strike="noStrike" cap="none">
              <a:solidFill>
                <a:srgbClr val="000000"/>
              </a:solidFill>
              <a:latin typeface="Courier New"/>
              <a:ea typeface="Courier New"/>
              <a:cs typeface="Courier New"/>
              <a:sym typeface="Courier New"/>
            </a:endParaRPr>
          </a:p>
        </p:txBody>
      </p:sp>
      <p:pic>
        <p:nvPicPr>
          <p:cNvPr id="640" name="Google Shape;640;p88"/>
          <p:cNvPicPr preferRelativeResize="0"/>
          <p:nvPr/>
        </p:nvPicPr>
        <p:blipFill rotWithShape="1">
          <a:blip r:embed="rId5">
            <a:alphaModFix/>
          </a:blip>
          <a:srcRect/>
          <a:stretch/>
        </p:blipFill>
        <p:spPr>
          <a:xfrm>
            <a:off x="5010527" y="2423200"/>
            <a:ext cx="3307200" cy="1042800"/>
          </a:xfrm>
          <a:prstGeom prst="rect">
            <a:avLst/>
          </a:prstGeom>
          <a:noFill/>
          <a:ln w="9525" cap="flat" cmpd="sng">
            <a:solidFill>
              <a:srgbClr val="D9D9D9"/>
            </a:solidFill>
            <a:prstDash val="solid"/>
            <a:round/>
            <a:headEnd type="none" w="sm" len="sm"/>
            <a:tailEnd type="none" w="sm" len="sm"/>
          </a:ln>
          <a:effectLst>
            <a:outerShdw blurRad="57150" dist="19050" dir="5400000" algn="bl" rotWithShape="0">
              <a:srgbClr val="000000">
                <a:alpha val="49803"/>
              </a:srgbClr>
            </a:outerShdw>
          </a:effectLst>
        </p:spPr>
      </p:pic>
      <p:sp>
        <p:nvSpPr>
          <p:cNvPr id="641" name="Google Shape;641;p88"/>
          <p:cNvSpPr txBox="1"/>
          <p:nvPr/>
        </p:nvSpPr>
        <p:spPr>
          <a:xfrm>
            <a:off x="95875" y="4080200"/>
            <a:ext cx="4355100" cy="565800"/>
          </a:xfrm>
          <a:prstGeom prst="rect">
            <a:avLst/>
          </a:prstGeom>
          <a:solidFill>
            <a:srgbClr val="000000"/>
          </a:solidFill>
          <a:ln>
            <a:noFill/>
          </a:ln>
        </p:spPr>
        <p:txBody>
          <a:bodyPr spcFirstLastPara="1" wrap="square" lIns="180000" tIns="180000" rIns="180000" bIns="180000" anchor="t" anchorCtr="0">
            <a:noAutofit/>
          </a:bodyPr>
          <a:lstStyle/>
          <a:p>
            <a:pPr marL="0" marR="0" lvl="0" indent="0" algn="l" rtl="0">
              <a:lnSpc>
                <a:spcPct val="135714"/>
              </a:lnSpc>
              <a:spcBef>
                <a:spcPts val="0"/>
              </a:spcBef>
              <a:spcAft>
                <a:spcPts val="0"/>
              </a:spcAft>
              <a:buClr>
                <a:srgbClr val="000000"/>
              </a:buClr>
              <a:buSzPts val="1100"/>
              <a:buFont typeface="Arial"/>
              <a:buNone/>
            </a:pPr>
            <a:r>
              <a:rPr lang="es" sz="1300" b="0" i="0" u="none" strike="noStrike" cap="none">
                <a:solidFill>
                  <a:srgbClr val="F8F8F2"/>
                </a:solidFill>
                <a:latin typeface="Consolas"/>
                <a:ea typeface="Consolas"/>
                <a:cs typeface="Consolas"/>
                <a:sym typeface="Consolas"/>
              </a:rPr>
              <a:t>confirm(</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1FA8C"/>
                </a:solidFill>
                <a:latin typeface="Consolas"/>
                <a:ea typeface="Consolas"/>
                <a:cs typeface="Consolas"/>
                <a:sym typeface="Consolas"/>
              </a:rPr>
              <a:t>Permite el acceso al micrófono?</a:t>
            </a:r>
            <a:r>
              <a:rPr lang="es" sz="1300" b="0" i="0" u="none" strike="noStrike" cap="none">
                <a:solidFill>
                  <a:srgbClr val="E9F284"/>
                </a:solidFill>
                <a:latin typeface="Consolas"/>
                <a:ea typeface="Consolas"/>
                <a:cs typeface="Consolas"/>
                <a:sym typeface="Consolas"/>
              </a:rPr>
              <a:t>"</a:t>
            </a:r>
            <a:r>
              <a:rPr lang="es" sz="1300" b="0" i="0" u="none" strike="noStrike" cap="none">
                <a:solidFill>
                  <a:srgbClr val="F8F8F2"/>
                </a:solidFill>
                <a:latin typeface="Consolas"/>
                <a:ea typeface="Consolas"/>
                <a:cs typeface="Consolas"/>
                <a:sym typeface="Consolas"/>
              </a:rPr>
              <a:t>);</a:t>
            </a:r>
            <a:endParaRPr sz="1600" b="0" i="0" u="none" strike="noStrike" cap="none">
              <a:solidFill>
                <a:srgbClr val="000000"/>
              </a:solidFill>
              <a:latin typeface="Courier New"/>
              <a:ea typeface="Courier New"/>
              <a:cs typeface="Courier New"/>
              <a:sym typeface="Courier New"/>
            </a:endParaRPr>
          </a:p>
        </p:txBody>
      </p:sp>
      <p:cxnSp>
        <p:nvCxnSpPr>
          <p:cNvPr id="642" name="Google Shape;642;p88"/>
          <p:cNvCxnSpPr/>
          <p:nvPr/>
        </p:nvCxnSpPr>
        <p:spPr>
          <a:xfrm>
            <a:off x="118825" y="1425350"/>
            <a:ext cx="8854500" cy="0"/>
          </a:xfrm>
          <a:prstGeom prst="straightConnector1">
            <a:avLst/>
          </a:prstGeom>
          <a:noFill/>
          <a:ln w="28575" cap="flat" cmpd="sng">
            <a:solidFill>
              <a:srgbClr val="CCCCCC"/>
            </a:solidFill>
            <a:prstDash val="dot"/>
            <a:round/>
            <a:headEnd type="none" w="sm" len="sm"/>
            <a:tailEnd type="none" w="sm" len="sm"/>
          </a:ln>
        </p:spPr>
      </p:cxnSp>
      <p:cxnSp>
        <p:nvCxnSpPr>
          <p:cNvPr id="643" name="Google Shape;643;p88"/>
          <p:cNvCxnSpPr/>
          <p:nvPr/>
        </p:nvCxnSpPr>
        <p:spPr>
          <a:xfrm>
            <a:off x="144750" y="2297700"/>
            <a:ext cx="8854500" cy="0"/>
          </a:xfrm>
          <a:prstGeom prst="straightConnector1">
            <a:avLst/>
          </a:prstGeom>
          <a:noFill/>
          <a:ln w="28575" cap="flat" cmpd="sng">
            <a:solidFill>
              <a:srgbClr val="CCCCCC"/>
            </a:solidFill>
            <a:prstDash val="dot"/>
            <a:round/>
            <a:headEnd type="none" w="sm" len="sm"/>
            <a:tailEnd type="none" w="sm" len="sm"/>
          </a:ln>
        </p:spPr>
      </p:cxnSp>
      <p:cxnSp>
        <p:nvCxnSpPr>
          <p:cNvPr id="644" name="Google Shape;644;p88"/>
          <p:cNvCxnSpPr/>
          <p:nvPr/>
        </p:nvCxnSpPr>
        <p:spPr>
          <a:xfrm>
            <a:off x="144750" y="3645050"/>
            <a:ext cx="8854500" cy="0"/>
          </a:xfrm>
          <a:prstGeom prst="straightConnector1">
            <a:avLst/>
          </a:prstGeom>
          <a:noFill/>
          <a:ln w="28575" cap="flat" cmpd="sng">
            <a:solidFill>
              <a:srgbClr val="CCCCCC"/>
            </a:solidFill>
            <a:prstDash val="dot"/>
            <a:round/>
            <a:headEnd type="none" w="sm" len="sm"/>
            <a:tailEnd type="none" w="sm" len="sm"/>
          </a:ln>
        </p:spPr>
      </p:cxnSp>
      <p:pic>
        <p:nvPicPr>
          <p:cNvPr id="645" name="Google Shape;645;p88"/>
          <p:cNvPicPr preferRelativeResize="0"/>
          <p:nvPr/>
        </p:nvPicPr>
        <p:blipFill rotWithShape="1">
          <a:blip r:embed="rId6">
            <a:alphaModFix/>
          </a:blip>
          <a:srcRect/>
          <a:stretch/>
        </p:blipFill>
        <p:spPr>
          <a:xfrm>
            <a:off x="5010525" y="3879563"/>
            <a:ext cx="3307200" cy="967065"/>
          </a:xfrm>
          <a:prstGeom prst="rect">
            <a:avLst/>
          </a:prstGeom>
          <a:noFill/>
          <a:ln w="9525" cap="flat" cmpd="sng">
            <a:solidFill>
              <a:srgbClr val="D9D9D9"/>
            </a:solidFill>
            <a:prstDash val="solid"/>
            <a:round/>
            <a:headEnd type="none" w="sm" len="sm"/>
            <a:tailEnd type="none" w="sm" len="sm"/>
          </a:ln>
          <a:effectLst>
            <a:outerShdw blurRad="228600" dist="19050" dir="5400000" algn="bl" rotWithShape="0">
              <a:srgbClr val="000000">
                <a:alpha val="49803"/>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9"/>
          <p:cNvSpPr txBox="1"/>
          <p:nvPr/>
        </p:nvSpPr>
        <p:spPr>
          <a:xfrm>
            <a:off x="475500" y="971050"/>
            <a:ext cx="48495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Concatenación y operaciones con variables</a:t>
            </a:r>
            <a:endParaRPr sz="4000" b="1" i="0" u="none" strike="noStrike" cap="none">
              <a:solidFill>
                <a:schemeClr val="dk1"/>
              </a:solidFill>
              <a:latin typeface="DM Sans"/>
              <a:ea typeface="DM Sans"/>
              <a:cs typeface="DM Sans"/>
              <a:sym typeface="DM Sans"/>
            </a:endParaRPr>
          </a:p>
        </p:txBody>
      </p:sp>
      <p:pic>
        <p:nvPicPr>
          <p:cNvPr id="651" name="Google Shape;651;p89"/>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52" name="Google Shape;652;p89"/>
          <p:cNvSpPr txBox="1"/>
          <p:nvPr/>
        </p:nvSpPr>
        <p:spPr>
          <a:xfrm>
            <a:off x="475500" y="2889825"/>
            <a:ext cx="5088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DM Sans"/>
                <a:ea typeface="DM Sans"/>
                <a:cs typeface="DM Sans"/>
                <a:sym typeface="DM Sans"/>
              </a:rPr>
              <a:t>Podemos combinar lo visto hasta el momento, uniendo la posibilidad de concatenar variables y operaciones, con las funciones nativas que trae por defecto javaScript.</a:t>
            </a: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653" name="Google Shape;653;p89"/>
          <p:cNvSpPr txBox="1"/>
          <p:nvPr/>
        </p:nvSpPr>
        <p:spPr>
          <a:xfrm>
            <a:off x="930550" y="468275"/>
            <a:ext cx="382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pic>
        <p:nvPicPr>
          <p:cNvPr id="654" name="Google Shape;654;p89"/>
          <p:cNvPicPr preferRelativeResize="0"/>
          <p:nvPr/>
        </p:nvPicPr>
        <p:blipFill rotWithShape="1">
          <a:blip r:embed="rId4">
            <a:alphaModFix/>
          </a:blip>
          <a:srcRect t="592" b="601"/>
          <a:stretch/>
        </p:blipFill>
        <p:spPr>
          <a:xfrm>
            <a:off x="5673600" y="0"/>
            <a:ext cx="3470406" cy="5143498"/>
          </a:xfrm>
          <a:prstGeom prst="rect">
            <a:avLst/>
          </a:prstGeom>
          <a:noFill/>
          <a:ln>
            <a:noFill/>
          </a:ln>
        </p:spPr>
      </p:pic>
      <p:pic>
        <p:nvPicPr>
          <p:cNvPr id="655" name="Google Shape;655;p89"/>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56" name="Google Shape;656;p89"/>
          <p:cNvSpPr txBox="1"/>
          <p:nvPr/>
        </p:nvSpPr>
        <p:spPr>
          <a:xfrm>
            <a:off x="930550" y="468275"/>
            <a:ext cx="3355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VIDEO N°1.5 </a:t>
            </a:r>
            <a:endParaRPr sz="1400" b="0" i="0" u="none" strike="noStrike" cap="none">
              <a:solidFill>
                <a:schemeClr val="dk1"/>
              </a:solidFill>
              <a:latin typeface="DM Sans"/>
              <a:ea typeface="DM Sans"/>
              <a:cs typeface="DM Sans"/>
              <a:sym typeface="DM Sans"/>
            </a:endParaRPr>
          </a:p>
        </p:txBody>
      </p:sp>
      <p:grpSp>
        <p:nvGrpSpPr>
          <p:cNvPr id="657" name="Google Shape;657;p89"/>
          <p:cNvGrpSpPr/>
          <p:nvPr/>
        </p:nvGrpSpPr>
        <p:grpSpPr>
          <a:xfrm>
            <a:off x="475509" y="468284"/>
            <a:ext cx="431100" cy="431100"/>
            <a:chOff x="1620134" y="2715534"/>
            <a:chExt cx="431100" cy="431100"/>
          </a:xfrm>
        </p:grpSpPr>
        <p:sp>
          <p:nvSpPr>
            <p:cNvPr id="658" name="Google Shape;658;p89"/>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659" name="Google Shape;659;p89"/>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p90"/>
          <p:cNvGrpSpPr/>
          <p:nvPr/>
        </p:nvGrpSpPr>
        <p:grpSpPr>
          <a:xfrm>
            <a:off x="457372" y="468290"/>
            <a:ext cx="431074" cy="431074"/>
            <a:chOff x="473351" y="619523"/>
            <a:chExt cx="738900" cy="738900"/>
          </a:xfrm>
        </p:grpSpPr>
        <p:sp>
          <p:nvSpPr>
            <p:cNvPr id="665" name="Google Shape;665;p90"/>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6" name="Google Shape;666;p90" title="ícono de repas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667" name="Google Shape;667;p90"/>
          <p:cNvSpPr txBox="1"/>
          <p:nvPr/>
        </p:nvSpPr>
        <p:spPr>
          <a:xfrm>
            <a:off x="457375" y="1012850"/>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Introducción a JS</a:t>
            </a:r>
            <a:endParaRPr sz="3500" b="1" i="0" u="none" strike="noStrike" cap="none">
              <a:solidFill>
                <a:srgbClr val="EAFF6A"/>
              </a:solidFill>
              <a:latin typeface="DM Sans"/>
              <a:ea typeface="DM Sans"/>
              <a:cs typeface="DM Sans"/>
              <a:sym typeface="DM Sans"/>
            </a:endParaRPr>
          </a:p>
        </p:txBody>
      </p:sp>
      <p:sp>
        <p:nvSpPr>
          <p:cNvPr id="668" name="Google Shape;668;p90"/>
          <p:cNvSpPr txBox="1"/>
          <p:nvPr/>
        </p:nvSpPr>
        <p:spPr>
          <a:xfrm>
            <a:off x="473350" y="1682450"/>
            <a:ext cx="3834600" cy="270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lt1"/>
                </a:solidFill>
                <a:latin typeface="DM Sans"/>
                <a:ea typeface="DM Sans"/>
                <a:cs typeface="DM Sans"/>
                <a:sym typeface="DM Sans"/>
              </a:rPr>
              <a:t>En este primer encuentro abordamos:</a:t>
            </a:r>
            <a:endParaRPr sz="1350" b="0" i="0" u="none" strike="noStrike" cap="none">
              <a:solidFill>
                <a:schemeClr val="lt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Helvetica Neue"/>
              <a:buChar char="✓"/>
            </a:pPr>
            <a:r>
              <a:rPr lang="es" sz="1350" b="0" i="0" u="none" strike="noStrike" cap="none">
                <a:solidFill>
                  <a:schemeClr val="lt1"/>
                </a:solidFill>
                <a:latin typeface="DM Sans"/>
                <a:ea typeface="DM Sans"/>
                <a:cs typeface="DM Sans"/>
                <a:sym typeface="DM Sans"/>
              </a:rPr>
              <a:t>La metodología de Coder Flex</a:t>
            </a:r>
            <a:r>
              <a:rPr lang="es" sz="1350">
                <a:solidFill>
                  <a:schemeClr val="lt1"/>
                </a:solidFill>
                <a:latin typeface="DM Sans"/>
                <a:ea typeface="DM Sans"/>
                <a:cs typeface="DM Sans"/>
                <a:sym typeface="DM Sans"/>
              </a:rPr>
              <a:t>.</a:t>
            </a:r>
            <a:endParaRPr sz="1350" b="0" i="0" u="none" strike="noStrike" cap="none">
              <a:solidFill>
                <a:schemeClr val="lt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El proyecto Final y sus entregables.</a:t>
            </a:r>
            <a:endParaRPr sz="1350" b="0" i="0" u="none" strike="noStrike" cap="none">
              <a:solidFill>
                <a:schemeClr val="lt1"/>
              </a:solidFill>
              <a:latin typeface="DM Sans"/>
              <a:ea typeface="DM Sans"/>
              <a:cs typeface="DM Sans"/>
              <a:sym typeface="DM Sans"/>
            </a:endParaRPr>
          </a:p>
          <a:p>
            <a:pPr marL="45720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Canales de comunicación, ayuda y atención.</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La importancia de HTML y CSS.</a:t>
            </a:r>
            <a:endParaRPr sz="1350" b="0" i="0" u="none" strike="noStrike" cap="none">
              <a:solidFill>
                <a:schemeClr val="lt1"/>
              </a:solidFill>
              <a:latin typeface="DM Sans"/>
              <a:ea typeface="DM Sans"/>
              <a:cs typeface="DM Sans"/>
              <a:sym typeface="DM Sans"/>
            </a:endParaRPr>
          </a:p>
        </p:txBody>
      </p:sp>
      <p:sp>
        <p:nvSpPr>
          <p:cNvPr id="669" name="Google Shape;669;p90"/>
          <p:cNvSpPr txBox="1"/>
          <p:nvPr/>
        </p:nvSpPr>
        <p:spPr>
          <a:xfrm>
            <a:off x="4454925" y="1682450"/>
            <a:ext cx="3834600" cy="287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Historia de js y evolución.</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Sintaxis de js </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Variables y operaciones</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Funciones nativas</a:t>
            </a:r>
            <a:endParaRPr sz="1350" b="0" i="0" u="none" strike="noStrike" cap="none">
              <a:solidFill>
                <a:schemeClr val="lt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800"/>
              </a:spcBef>
              <a:spcAft>
                <a:spcPts val="0"/>
              </a:spcAft>
              <a:buClr>
                <a:srgbClr val="E0FF00"/>
              </a:buClr>
              <a:buSzPts val="1350"/>
              <a:buFont typeface="DM Sans"/>
              <a:buChar char="✓"/>
            </a:pPr>
            <a:r>
              <a:rPr lang="es" sz="1350" b="0" i="0" u="none" strike="noStrike" cap="none">
                <a:solidFill>
                  <a:schemeClr val="lt1"/>
                </a:solidFill>
                <a:latin typeface="DM Sans"/>
                <a:ea typeface="DM Sans"/>
                <a:cs typeface="DM Sans"/>
                <a:sym typeface="DM Sans"/>
              </a:rPr>
              <a:t>Concatenación, funciones y Variables.</a:t>
            </a:r>
            <a:endParaRPr sz="1350" b="0" i="0" u="none" strike="noStrike" cap="none">
              <a:solidFill>
                <a:schemeClr val="lt1"/>
              </a:solidFill>
              <a:latin typeface="DM Sans"/>
              <a:ea typeface="DM Sans"/>
              <a:cs typeface="DM Sans"/>
              <a:sym typeface="DM Sans"/>
            </a:endParaRPr>
          </a:p>
        </p:txBody>
      </p:sp>
      <p:sp>
        <p:nvSpPr>
          <p:cNvPr id="670" name="Google Shape;670;p90"/>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REPASO</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46"/>
          <p:cNvPicPr preferRelativeResize="0"/>
          <p:nvPr/>
        </p:nvPicPr>
        <p:blipFill rotWithShape="1">
          <a:blip r:embed="rId3">
            <a:alphaModFix/>
          </a:blip>
          <a:srcRect r="3567"/>
          <a:stretch/>
        </p:blipFill>
        <p:spPr>
          <a:xfrm>
            <a:off x="0" y="0"/>
            <a:ext cx="3305924" cy="5143501"/>
          </a:xfrm>
          <a:prstGeom prst="rect">
            <a:avLst/>
          </a:prstGeom>
          <a:noFill/>
          <a:ln>
            <a:noFill/>
          </a:ln>
        </p:spPr>
      </p:pic>
      <p:sp>
        <p:nvSpPr>
          <p:cNvPr id="158" name="Google Shape;158;p46"/>
          <p:cNvSpPr/>
          <p:nvPr/>
        </p:nvSpPr>
        <p:spPr>
          <a:xfrm>
            <a:off x="3694625" y="873325"/>
            <a:ext cx="29268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6"/>
          <p:cNvSpPr txBox="1"/>
          <p:nvPr/>
        </p:nvSpPr>
        <p:spPr>
          <a:xfrm>
            <a:off x="3655625" y="655050"/>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ACUERDOS Y COMPROMISOS</a:t>
            </a:r>
            <a:endParaRPr sz="1400" b="0" i="0" u="none" strike="noStrike" cap="none">
              <a:solidFill>
                <a:srgbClr val="000000"/>
              </a:solidFill>
              <a:latin typeface="DM Sans"/>
              <a:ea typeface="DM Sans"/>
              <a:cs typeface="DM Sans"/>
              <a:sym typeface="DM Sans"/>
            </a:endParaRPr>
          </a:p>
        </p:txBody>
      </p:sp>
      <p:sp>
        <p:nvSpPr>
          <p:cNvPr id="160" name="Google Shape;160;p46"/>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Equipo</a:t>
            </a:r>
            <a:endParaRPr sz="4000" b="1" i="0" u="none" strike="noStrike" cap="none">
              <a:solidFill>
                <a:schemeClr val="dk1"/>
              </a:solidFill>
              <a:latin typeface="DM Sans"/>
              <a:ea typeface="DM Sans"/>
              <a:cs typeface="DM Sans"/>
              <a:sym typeface="DM Sans"/>
            </a:endParaRPr>
          </a:p>
        </p:txBody>
      </p:sp>
      <p:sp>
        <p:nvSpPr>
          <p:cNvPr id="161" name="Google Shape;161;p46"/>
          <p:cNvSpPr txBox="1"/>
          <p:nvPr/>
        </p:nvSpPr>
        <p:spPr>
          <a:xfrm>
            <a:off x="3694625" y="2211600"/>
            <a:ext cx="4778400" cy="12723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Helvetica Neue"/>
              <a:buChar char="✓"/>
            </a:pPr>
            <a:r>
              <a:rPr lang="es" sz="1350" b="0" i="0" u="none" strike="noStrike" cap="none">
                <a:solidFill>
                  <a:schemeClr val="dk1"/>
                </a:solidFill>
                <a:latin typeface="DM Sans"/>
                <a:ea typeface="DM Sans"/>
                <a:cs typeface="DM Sans"/>
                <a:sym typeface="DM Sans"/>
              </a:rPr>
              <a:t>Intercambia ideas por el </a:t>
            </a:r>
            <a:r>
              <a:rPr lang="es" sz="1350" b="1" i="0" u="none" strike="noStrike" cap="none">
                <a:solidFill>
                  <a:schemeClr val="dk1"/>
                </a:solidFill>
                <a:latin typeface="DM Sans"/>
                <a:ea typeface="DM Sans"/>
                <a:cs typeface="DM Sans"/>
                <a:sym typeface="DM Sans"/>
              </a:rPr>
              <a:t>chat de la plataforma</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Helvetica Neue"/>
              <a:buChar char="✓"/>
            </a:pPr>
            <a:r>
              <a:rPr lang="es" sz="1350" b="0" i="0" u="none" strike="noStrike" cap="none">
                <a:solidFill>
                  <a:schemeClr val="dk1"/>
                </a:solidFill>
                <a:latin typeface="DM Sans"/>
                <a:ea typeface="DM Sans"/>
                <a:cs typeface="DM Sans"/>
                <a:sym typeface="DM Sans"/>
              </a:rPr>
              <a:t>Siempre </a:t>
            </a:r>
            <a:r>
              <a:rPr lang="es" sz="1350" b="1" i="0" u="none" strike="noStrike" cap="none">
                <a:solidFill>
                  <a:schemeClr val="dk1"/>
                </a:solidFill>
                <a:latin typeface="DM Sans"/>
                <a:ea typeface="DM Sans"/>
                <a:cs typeface="DM Sans"/>
                <a:sym typeface="DM Sans"/>
              </a:rPr>
              <a:t>interactúa respetuosamente</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1000"/>
              </a:spcBef>
              <a:spcAft>
                <a:spcPts val="1000"/>
              </a:spcAft>
              <a:buClr>
                <a:schemeClr val="accent4"/>
              </a:buClr>
              <a:buSzPts val="1350"/>
              <a:buFont typeface="Helvetica Neue"/>
              <a:buChar char="✓"/>
            </a:pPr>
            <a:r>
              <a:rPr lang="es" sz="1350" b="0" i="0" u="none" strike="noStrike" cap="none">
                <a:solidFill>
                  <a:schemeClr val="dk1"/>
                </a:solidFill>
                <a:latin typeface="DM Sans"/>
                <a:ea typeface="DM Sans"/>
                <a:cs typeface="DM Sans"/>
                <a:sym typeface="DM Sans"/>
              </a:rPr>
              <a:t>No te olvides de</a:t>
            </a:r>
            <a:r>
              <a:rPr lang="es" sz="1350" b="1" i="0" u="none" strike="noStrike" cap="none">
                <a:solidFill>
                  <a:schemeClr val="dk1"/>
                </a:solidFill>
                <a:latin typeface="DM Sans"/>
                <a:ea typeface="DM Sans"/>
                <a:cs typeface="DM Sans"/>
                <a:sym typeface="DM Sans"/>
              </a:rPr>
              <a:t> valorar tu experiencia</a:t>
            </a:r>
            <a:r>
              <a:rPr lang="es" sz="1350" b="0" i="0" u="none" strike="noStrike" cap="none">
                <a:solidFill>
                  <a:schemeClr val="dk1"/>
                </a:solidFill>
                <a:latin typeface="DM Sans"/>
                <a:ea typeface="DM Sans"/>
                <a:cs typeface="DM Sans"/>
                <a:sym typeface="DM Sans"/>
              </a:rPr>
              <a:t> educativa y de contarnos cómo te va.</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0F7F5"/>
        </a:solidFill>
        <a:effectLst/>
      </p:bgPr>
    </p:bg>
    <p:spTree>
      <p:nvGrpSpPr>
        <p:cNvPr id="1" name="Shape 674"/>
        <p:cNvGrpSpPr/>
        <p:nvPr/>
      </p:nvGrpSpPr>
      <p:grpSpPr>
        <a:xfrm>
          <a:off x="0" y="0"/>
          <a:ext cx="0" cy="0"/>
          <a:chOff x="0" y="0"/>
          <a:chExt cx="0" cy="0"/>
        </a:xfrm>
      </p:grpSpPr>
      <p:sp>
        <p:nvSpPr>
          <p:cNvPr id="675" name="Google Shape;675;p91"/>
          <p:cNvSpPr txBox="1"/>
          <p:nvPr/>
        </p:nvSpPr>
        <p:spPr>
          <a:xfrm>
            <a:off x="1547025"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Puesta en común microdesafío</a:t>
            </a:r>
            <a:endParaRPr sz="4000" b="1" i="0" u="none" strike="noStrike" cap="none">
              <a:solidFill>
                <a:schemeClr val="dk1"/>
              </a:solidFill>
              <a:highlight>
                <a:srgbClr val="EAFF6A"/>
              </a:highlight>
              <a:latin typeface="DM Sans"/>
              <a:ea typeface="DM Sans"/>
              <a:cs typeface="DM Sans"/>
              <a:sym typeface="DM Sans"/>
            </a:endParaRPr>
          </a:p>
        </p:txBody>
      </p:sp>
      <p:sp>
        <p:nvSpPr>
          <p:cNvPr id="676" name="Google Shape;676;p91"/>
          <p:cNvSpPr txBox="1"/>
          <p:nvPr/>
        </p:nvSpPr>
        <p:spPr>
          <a:xfrm>
            <a:off x="987300" y="328738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¡Vamos a recuperar lo trabajado durante la semana! </a:t>
            </a:r>
            <a:endParaRPr sz="2000" b="0" i="0" u="none" strike="noStrike" cap="none">
              <a:solidFill>
                <a:srgbClr val="999999"/>
              </a:solidFill>
              <a:latin typeface="DM Sans"/>
              <a:ea typeface="DM Sans"/>
              <a:cs typeface="DM Sans"/>
              <a:sym typeface="DM Sans"/>
            </a:endParaRPr>
          </a:p>
        </p:txBody>
      </p:sp>
      <p:sp>
        <p:nvSpPr>
          <p:cNvPr id="677" name="Google Shape;677;p91"/>
          <p:cNvSpPr txBox="1"/>
          <p:nvPr/>
        </p:nvSpPr>
        <p:spPr>
          <a:xfrm>
            <a:off x="987300" y="3849138"/>
            <a:ext cx="7169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rgbClr val="83AEFB"/>
                </a:solidFill>
                <a:latin typeface="DM Sans"/>
                <a:ea typeface="DM Sans"/>
                <a:cs typeface="DM Sans"/>
                <a:sym typeface="DM Sans"/>
              </a:rPr>
              <a:t>Duración: </a:t>
            </a:r>
            <a:r>
              <a:rPr lang="es" sz="1800" b="1" i="0" u="none" strike="noStrike" cap="none">
                <a:solidFill>
                  <a:srgbClr val="83AEFB"/>
                </a:solidFill>
                <a:latin typeface="DM Sans"/>
                <a:ea typeface="DM Sans"/>
                <a:cs typeface="DM Sans"/>
                <a:sym typeface="DM Sans"/>
              </a:rPr>
              <a:t>20 minutos</a:t>
            </a:r>
            <a:r>
              <a:rPr lang="es" sz="1800" b="0" i="0" u="none" strike="noStrike" cap="none">
                <a:solidFill>
                  <a:srgbClr val="83AEFB"/>
                </a:solidFill>
                <a:latin typeface="DM Sans"/>
                <a:ea typeface="DM Sans"/>
                <a:cs typeface="DM Sans"/>
                <a:sym typeface="DM Sans"/>
              </a:rPr>
              <a:t>.</a:t>
            </a:r>
            <a:endParaRPr sz="1800" b="0" i="0" u="none" strike="noStrike" cap="none">
              <a:solidFill>
                <a:srgbClr val="83AEFB"/>
              </a:solidFill>
              <a:latin typeface="DM Sans"/>
              <a:ea typeface="DM Sans"/>
              <a:cs typeface="DM Sans"/>
              <a:sym typeface="DM Sans"/>
            </a:endParaRPr>
          </a:p>
        </p:txBody>
      </p:sp>
      <p:grpSp>
        <p:nvGrpSpPr>
          <p:cNvPr id="678" name="Google Shape;678;p91"/>
          <p:cNvGrpSpPr/>
          <p:nvPr/>
        </p:nvGrpSpPr>
        <p:grpSpPr>
          <a:xfrm>
            <a:off x="0" y="-7400"/>
            <a:ext cx="9143925" cy="44400"/>
            <a:chOff x="0" y="-7400"/>
            <a:chExt cx="9143925" cy="44400"/>
          </a:xfrm>
        </p:grpSpPr>
        <p:sp>
          <p:nvSpPr>
            <p:cNvPr id="679" name="Google Shape;679;p91"/>
            <p:cNvSpPr/>
            <p:nvPr/>
          </p:nvSpPr>
          <p:spPr>
            <a:xfrm>
              <a:off x="5846625" y="-7400"/>
              <a:ext cx="3297300" cy="44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DM Sans"/>
                <a:ea typeface="DM Sans"/>
                <a:cs typeface="DM Sans"/>
                <a:sym typeface="DM Sans"/>
              </a:endParaRPr>
            </a:p>
          </p:txBody>
        </p:sp>
        <p:sp>
          <p:nvSpPr>
            <p:cNvPr id="680" name="Google Shape;680;p91"/>
            <p:cNvSpPr/>
            <p:nvPr/>
          </p:nvSpPr>
          <p:spPr>
            <a:xfrm>
              <a:off x="0" y="-7400"/>
              <a:ext cx="5846700" cy="44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M Sans"/>
                <a:ea typeface="DM Sans"/>
                <a:cs typeface="DM Sans"/>
                <a:sym typeface="DM Sans"/>
              </a:endParaRPr>
            </a:p>
          </p:txBody>
        </p:sp>
      </p:grpSp>
      <p:grpSp>
        <p:nvGrpSpPr>
          <p:cNvPr id="681" name="Google Shape;681;p91"/>
          <p:cNvGrpSpPr/>
          <p:nvPr/>
        </p:nvGrpSpPr>
        <p:grpSpPr>
          <a:xfrm>
            <a:off x="4202556" y="1088698"/>
            <a:ext cx="738900" cy="738900"/>
            <a:chOff x="581931" y="2032498"/>
            <a:chExt cx="738900" cy="738900"/>
          </a:xfrm>
        </p:grpSpPr>
        <p:sp>
          <p:nvSpPr>
            <p:cNvPr id="682" name="Google Shape;682;p91"/>
            <p:cNvSpPr/>
            <p:nvPr/>
          </p:nvSpPr>
          <p:spPr>
            <a:xfrm>
              <a:off x="581931" y="2032498"/>
              <a:ext cx="738900" cy="738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683" name="Google Shape;683;p91"/>
            <p:cNvSpPr txBox="1"/>
            <p:nvPr/>
          </p:nvSpPr>
          <p:spPr>
            <a:xfrm>
              <a:off x="658375" y="2132550"/>
              <a:ext cx="431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 sz="2400" b="0" i="0" u="none" strike="noStrike" cap="none">
                  <a:solidFill>
                    <a:schemeClr val="dk1"/>
                  </a:solidFill>
                  <a:latin typeface="Arial"/>
                  <a:ea typeface="Arial"/>
                  <a:cs typeface="Arial"/>
                  <a:sym typeface="Arial"/>
                </a:rPr>
                <a:t>🧩</a:t>
              </a:r>
              <a:endParaRPr sz="14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0F7F5"/>
        </a:solidFill>
        <a:effectLst/>
      </p:bgPr>
    </p:bg>
    <p:spTree>
      <p:nvGrpSpPr>
        <p:cNvPr id="1" name="Shape 687"/>
        <p:cNvGrpSpPr/>
        <p:nvPr/>
      </p:nvGrpSpPr>
      <p:grpSpPr>
        <a:xfrm>
          <a:off x="0" y="0"/>
          <a:ext cx="0" cy="0"/>
          <a:chOff x="0" y="0"/>
          <a:chExt cx="0" cy="0"/>
        </a:xfrm>
      </p:grpSpPr>
      <p:pic>
        <p:nvPicPr>
          <p:cNvPr id="688" name="Google Shape;688;p92"/>
          <p:cNvPicPr preferRelativeResize="0"/>
          <p:nvPr/>
        </p:nvPicPr>
        <p:blipFill rotWithShape="1">
          <a:blip r:embed="rId3">
            <a:alphaModFix/>
          </a:blip>
          <a:srcRect l="1923" r="1912"/>
          <a:stretch/>
        </p:blipFill>
        <p:spPr>
          <a:xfrm>
            <a:off x="5846650" y="0"/>
            <a:ext cx="3297375" cy="5143500"/>
          </a:xfrm>
          <a:prstGeom prst="rect">
            <a:avLst/>
          </a:prstGeom>
          <a:noFill/>
          <a:ln>
            <a:noFill/>
          </a:ln>
          <a:effectLst>
            <a:outerShdw blurRad="57150" dist="19050" dir="5400000" algn="bl" rotWithShape="0">
              <a:srgbClr val="000000">
                <a:alpha val="49803"/>
              </a:srgbClr>
            </a:outerShdw>
          </a:effectLst>
        </p:spPr>
      </p:pic>
      <p:sp>
        <p:nvSpPr>
          <p:cNvPr id="689" name="Google Shape;689;p92"/>
          <p:cNvSpPr/>
          <p:nvPr/>
        </p:nvSpPr>
        <p:spPr>
          <a:xfrm>
            <a:off x="620150" y="2213050"/>
            <a:ext cx="839100" cy="97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92"/>
          <p:cNvSpPr txBox="1"/>
          <p:nvPr/>
        </p:nvSpPr>
        <p:spPr>
          <a:xfrm>
            <a:off x="549525" y="2003025"/>
            <a:ext cx="4704900" cy="282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El desafío de la semana era construir un algoritmo en el que pidamos datos al usuario y le devolvamos una bienvenida donde se visualicen dichos datos.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¿Qué instrucciones debo ejecutar primero?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¿Qué funciones nativas de javaScript voy a necesitar?</a:t>
            </a:r>
            <a:endParaRPr sz="1350" b="1" i="0" u="none" strike="noStrike" cap="none">
              <a:solidFill>
                <a:schemeClr val="dk1"/>
              </a:solidFill>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endParaRPr sz="1350" b="1" i="0" u="none" strike="noStrike" cap="none">
              <a:solidFill>
                <a:schemeClr val="dk1"/>
              </a:solidFill>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r>
              <a:rPr lang="es" sz="1350" b="1" i="0" u="sng" strike="noStrike" cap="none">
                <a:solidFill>
                  <a:schemeClr val="accent5"/>
                </a:solidFill>
                <a:latin typeface="DM Sans"/>
                <a:ea typeface="DM Sans"/>
                <a:cs typeface="DM Sans"/>
                <a:sym typeface="DM Sans"/>
              </a:rPr>
              <a:t>Acceso a la consigna completa </a:t>
            </a:r>
            <a:r>
              <a:rPr lang="es" sz="1350" b="1" i="0" u="none" strike="noStrike" cap="none">
                <a:solidFill>
                  <a:schemeClr val="dk1"/>
                </a:solidFill>
                <a:latin typeface="DM Sans"/>
                <a:ea typeface="DM Sans"/>
                <a:cs typeface="DM Sans"/>
                <a:sym typeface="DM Sans"/>
              </a:rPr>
              <a:t>🚀</a:t>
            </a:r>
            <a:endParaRPr sz="1350" b="1" i="0" u="none" strike="noStrike" cap="none">
              <a:solidFill>
                <a:srgbClr val="000000"/>
              </a:solidFill>
              <a:latin typeface="DM Sans"/>
              <a:ea typeface="DM Sans"/>
              <a:cs typeface="DM Sans"/>
              <a:sym typeface="DM Sans"/>
            </a:endParaRPr>
          </a:p>
        </p:txBody>
      </p:sp>
      <p:sp>
        <p:nvSpPr>
          <p:cNvPr id="691" name="Google Shape;691;p92"/>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Título</a:t>
            </a:r>
            <a:endParaRPr sz="4000" b="1" i="0" u="none" strike="noStrike" cap="none">
              <a:solidFill>
                <a:schemeClr val="dk1"/>
              </a:solidFill>
              <a:latin typeface="DM Sans"/>
              <a:ea typeface="DM Sans"/>
              <a:cs typeface="DM Sans"/>
              <a:sym typeface="DM Sans"/>
            </a:endParaRPr>
          </a:p>
        </p:txBody>
      </p:sp>
      <p:pic>
        <p:nvPicPr>
          <p:cNvPr id="692" name="Google Shape;692;p92"/>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93" name="Google Shape;693;p92"/>
          <p:cNvSpPr txBox="1"/>
          <p:nvPr/>
        </p:nvSpPr>
        <p:spPr>
          <a:xfrm>
            <a:off x="930550" y="468275"/>
            <a:ext cx="3823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PUESTA EN COMÚN - MICRODESAFÍO</a:t>
            </a:r>
            <a:endParaRPr sz="1400" b="0" i="0" u="none" strike="noStrike" cap="none">
              <a:solidFill>
                <a:srgbClr val="000000"/>
              </a:solidFill>
              <a:latin typeface="DM Sans"/>
              <a:ea typeface="DM Sans"/>
              <a:cs typeface="DM Sans"/>
              <a:sym typeface="DM Sans"/>
            </a:endParaRPr>
          </a:p>
        </p:txBody>
      </p:sp>
      <p:grpSp>
        <p:nvGrpSpPr>
          <p:cNvPr id="694" name="Google Shape;694;p92"/>
          <p:cNvGrpSpPr/>
          <p:nvPr/>
        </p:nvGrpSpPr>
        <p:grpSpPr>
          <a:xfrm>
            <a:off x="475507" y="468284"/>
            <a:ext cx="431102" cy="431100"/>
            <a:chOff x="1620132" y="2186409"/>
            <a:chExt cx="431102" cy="431100"/>
          </a:xfrm>
        </p:grpSpPr>
        <p:sp>
          <p:nvSpPr>
            <p:cNvPr id="695" name="Google Shape;695;p92"/>
            <p:cNvSpPr/>
            <p:nvPr/>
          </p:nvSpPr>
          <p:spPr>
            <a:xfrm>
              <a:off x="1620134" y="2186409"/>
              <a:ext cx="431100" cy="4311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696" name="Google Shape;696;p92"/>
            <p:cNvSpPr txBox="1"/>
            <p:nvPr/>
          </p:nvSpPr>
          <p:spPr>
            <a:xfrm>
              <a:off x="1620132" y="2201843"/>
              <a:ext cx="25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1"/>
                  </a:solidFill>
                  <a:latin typeface="Arial"/>
                  <a:ea typeface="Arial"/>
                  <a:cs typeface="Arial"/>
                  <a:sym typeface="Arial"/>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0F7F5"/>
        </a:solidFill>
        <a:effectLst/>
      </p:bgPr>
    </p:bg>
    <p:spTree>
      <p:nvGrpSpPr>
        <p:cNvPr id="1" name="Shape 700"/>
        <p:cNvGrpSpPr/>
        <p:nvPr/>
      </p:nvGrpSpPr>
      <p:grpSpPr>
        <a:xfrm>
          <a:off x="0" y="0"/>
          <a:ext cx="0" cy="0"/>
          <a:chOff x="0" y="0"/>
          <a:chExt cx="0" cy="0"/>
        </a:xfrm>
      </p:grpSpPr>
      <p:sp>
        <p:nvSpPr>
          <p:cNvPr id="701" name="Google Shape;701;p93"/>
          <p:cNvSpPr txBox="1"/>
          <p:nvPr/>
        </p:nvSpPr>
        <p:spPr>
          <a:xfrm>
            <a:off x="501450" y="2248500"/>
            <a:ext cx="7858200" cy="18009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50000"/>
              </a:lnSpc>
              <a:spcBef>
                <a:spcPts val="0"/>
              </a:spcBef>
              <a:spcAft>
                <a:spcPts val="0"/>
              </a:spcAft>
              <a:buClr>
                <a:srgbClr val="000000"/>
              </a:buClr>
              <a:buSzPts val="1500"/>
              <a:buFont typeface="DM Sans"/>
              <a:buChar char="●"/>
            </a:pPr>
            <a:r>
              <a:rPr lang="es" sz="1500" b="0" i="0" u="none" strike="noStrike" cap="none">
                <a:solidFill>
                  <a:srgbClr val="000000"/>
                </a:solidFill>
                <a:latin typeface="DM Sans"/>
                <a:ea typeface="DM Sans"/>
                <a:cs typeface="DM Sans"/>
                <a:sym typeface="DM Sans"/>
              </a:rPr>
              <a:t>Conviene primero pensar en el paso a paso y luego escribir el código.</a:t>
            </a:r>
            <a:endParaRPr sz="1500" b="0" i="0" u="none" strike="noStrike" cap="none">
              <a:solidFill>
                <a:srgbClr val="000000"/>
              </a:solidFill>
              <a:latin typeface="DM Sans"/>
              <a:ea typeface="DM Sans"/>
              <a:cs typeface="DM Sans"/>
              <a:sym typeface="DM Sans"/>
            </a:endParaRPr>
          </a:p>
          <a:p>
            <a:pPr marL="457200" marR="0" lvl="0" indent="-323850" algn="l" rtl="0">
              <a:lnSpc>
                <a:spcPct val="150000"/>
              </a:lnSpc>
              <a:spcBef>
                <a:spcPts val="0"/>
              </a:spcBef>
              <a:spcAft>
                <a:spcPts val="0"/>
              </a:spcAft>
              <a:buClr>
                <a:srgbClr val="000000"/>
              </a:buClr>
              <a:buSzPts val="1500"/>
              <a:buFont typeface="DM Sans"/>
              <a:buChar char="●"/>
            </a:pPr>
            <a:r>
              <a:rPr lang="es" sz="1500" b="0" i="0" u="none" strike="noStrike" cap="none">
                <a:solidFill>
                  <a:srgbClr val="000000"/>
                </a:solidFill>
                <a:latin typeface="DM Sans"/>
                <a:ea typeface="DM Sans"/>
                <a:cs typeface="DM Sans"/>
                <a:sym typeface="DM Sans"/>
              </a:rPr>
              <a:t>Debemos tener en cuenta las buenas prácticas a la hora de codear, para mantener nuestro código actualizado.</a:t>
            </a:r>
            <a:endParaRPr sz="1500" b="0" i="0" u="none" strike="noStrike" cap="none">
              <a:solidFill>
                <a:srgbClr val="000000"/>
              </a:solidFill>
              <a:latin typeface="DM Sans"/>
              <a:ea typeface="DM Sans"/>
              <a:cs typeface="DM Sans"/>
              <a:sym typeface="DM Sans"/>
            </a:endParaRPr>
          </a:p>
          <a:p>
            <a:pPr marL="457200" marR="0" lvl="0" indent="-323850" algn="l" rtl="0">
              <a:lnSpc>
                <a:spcPct val="150000"/>
              </a:lnSpc>
              <a:spcBef>
                <a:spcPts val="0"/>
              </a:spcBef>
              <a:spcAft>
                <a:spcPts val="0"/>
              </a:spcAft>
              <a:buClr>
                <a:srgbClr val="000000"/>
              </a:buClr>
              <a:buSzPts val="1500"/>
              <a:buFont typeface="DM Sans"/>
              <a:buChar char="●"/>
            </a:pPr>
            <a:r>
              <a:rPr lang="es" sz="1500" b="0" i="0" u="none" strike="noStrike" cap="none">
                <a:solidFill>
                  <a:srgbClr val="000000"/>
                </a:solidFill>
                <a:latin typeface="DM Sans"/>
                <a:ea typeface="DM Sans"/>
                <a:cs typeface="DM Sans"/>
                <a:sym typeface="DM Sans"/>
              </a:rPr>
              <a:t>Siempre debemos pensar en la escalabilidad del código.</a:t>
            </a:r>
            <a:endParaRPr sz="1500" b="0" i="0" u="none" strike="noStrike" cap="none">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500"/>
              <a:buFont typeface="Arial"/>
              <a:buNone/>
            </a:pPr>
            <a:endParaRPr sz="1500" b="0" i="0" u="none" strike="noStrike" cap="none">
              <a:solidFill>
                <a:srgbClr val="000000"/>
              </a:solidFill>
              <a:latin typeface="DM Sans"/>
              <a:ea typeface="DM Sans"/>
              <a:cs typeface="DM Sans"/>
              <a:sym typeface="DM Sans"/>
            </a:endParaRPr>
          </a:p>
        </p:txBody>
      </p:sp>
      <p:sp>
        <p:nvSpPr>
          <p:cNvPr id="702" name="Google Shape;702;p93"/>
          <p:cNvSpPr txBox="1"/>
          <p:nvPr/>
        </p:nvSpPr>
        <p:spPr>
          <a:xfrm>
            <a:off x="501450" y="1615575"/>
            <a:ext cx="66537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999999"/>
                </a:solidFill>
                <a:latin typeface="DM Sans"/>
                <a:ea typeface="DM Sans"/>
                <a:cs typeface="DM Sans"/>
                <a:sym typeface="DM Sans"/>
              </a:rPr>
              <a:t>¿Qué aprendimos?</a:t>
            </a:r>
            <a:endParaRPr sz="1350" b="0" i="0" u="none" strike="noStrike" cap="none">
              <a:solidFill>
                <a:srgbClr val="999999"/>
              </a:solidFill>
              <a:latin typeface="DM Sans"/>
              <a:ea typeface="DM Sans"/>
              <a:cs typeface="DM Sans"/>
              <a:sym typeface="DM Sans"/>
            </a:endParaRPr>
          </a:p>
        </p:txBody>
      </p:sp>
      <p:sp>
        <p:nvSpPr>
          <p:cNvPr id="703" name="Google Shape;703;p93"/>
          <p:cNvSpPr txBox="1"/>
          <p:nvPr/>
        </p:nvSpPr>
        <p:spPr>
          <a:xfrm>
            <a:off x="930550" y="468275"/>
            <a:ext cx="3823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RESULTADOS - MICRODESAFÍO</a:t>
            </a:r>
            <a:endParaRPr sz="1400" b="0" i="0" u="none" strike="noStrike" cap="none">
              <a:solidFill>
                <a:srgbClr val="000000"/>
              </a:solidFill>
              <a:latin typeface="DM Sans"/>
              <a:ea typeface="DM Sans"/>
              <a:cs typeface="DM Sans"/>
              <a:sym typeface="DM Sans"/>
            </a:endParaRPr>
          </a:p>
        </p:txBody>
      </p:sp>
      <p:sp>
        <p:nvSpPr>
          <p:cNvPr id="704" name="Google Shape;704;p93"/>
          <p:cNvSpPr txBox="1"/>
          <p:nvPr/>
        </p:nvSpPr>
        <p:spPr>
          <a:xfrm>
            <a:off x="501450" y="1081750"/>
            <a:ext cx="49872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chemeClr val="dk1"/>
                </a:solidFill>
                <a:latin typeface="DM Sans"/>
                <a:ea typeface="DM Sans"/>
                <a:cs typeface="DM Sans"/>
                <a:sym typeface="DM Sans"/>
              </a:rPr>
              <a:t>Primeros pasos JS</a:t>
            </a:r>
            <a:endParaRPr sz="3500" b="1" i="0" u="none" strike="noStrike" cap="none">
              <a:solidFill>
                <a:schemeClr val="dk1"/>
              </a:solidFill>
              <a:latin typeface="DM Sans"/>
              <a:ea typeface="DM Sans"/>
              <a:cs typeface="DM Sans"/>
              <a:sym typeface="DM Sans"/>
            </a:endParaRPr>
          </a:p>
        </p:txBody>
      </p:sp>
      <p:grpSp>
        <p:nvGrpSpPr>
          <p:cNvPr id="705" name="Google Shape;705;p93"/>
          <p:cNvGrpSpPr/>
          <p:nvPr/>
        </p:nvGrpSpPr>
        <p:grpSpPr>
          <a:xfrm>
            <a:off x="475507" y="468284"/>
            <a:ext cx="431102" cy="431100"/>
            <a:chOff x="1620132" y="2186409"/>
            <a:chExt cx="431102" cy="431100"/>
          </a:xfrm>
        </p:grpSpPr>
        <p:sp>
          <p:nvSpPr>
            <p:cNvPr id="706" name="Google Shape;706;p93"/>
            <p:cNvSpPr/>
            <p:nvPr/>
          </p:nvSpPr>
          <p:spPr>
            <a:xfrm>
              <a:off x="1620134" y="2186409"/>
              <a:ext cx="431100" cy="4311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707" name="Google Shape;707;p93"/>
            <p:cNvSpPr txBox="1"/>
            <p:nvPr/>
          </p:nvSpPr>
          <p:spPr>
            <a:xfrm>
              <a:off x="1620132" y="2201843"/>
              <a:ext cx="25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1"/>
                  </a:solidFill>
                  <a:latin typeface="Arial"/>
                  <a:ea typeface="Arial"/>
                  <a:cs typeface="Arial"/>
                  <a:sym typeface="Arial"/>
                </a:rPr>
                <a:t>🧩</a:t>
              </a:r>
              <a:endParaRPr sz="12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4"/>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clase hoy</a:t>
            </a:r>
            <a:endParaRPr sz="4000" b="0" i="0" u="none" strike="noStrike" cap="none">
              <a:solidFill>
                <a:schemeClr val="lt1"/>
              </a:solidFill>
              <a:latin typeface="DM Sans"/>
              <a:ea typeface="DM Sans"/>
              <a:cs typeface="DM Sans"/>
              <a:sym typeface="DM Sans"/>
            </a:endParaRPr>
          </a:p>
        </p:txBody>
      </p:sp>
      <p:sp>
        <p:nvSpPr>
          <p:cNvPr id="713" name="Google Shape;713;p94"/>
          <p:cNvSpPr txBox="1"/>
          <p:nvPr/>
        </p:nvSpPr>
        <p:spPr>
          <a:xfrm>
            <a:off x="2109143" y="2502363"/>
            <a:ext cx="4925700" cy="1736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b="0" i="0" u="none" strike="noStrike" cap="none">
                <a:solidFill>
                  <a:schemeClr val="lt1"/>
                </a:solidFill>
                <a:latin typeface="DM Sans"/>
                <a:ea typeface="DM Sans"/>
                <a:cs typeface="DM Sans"/>
                <a:sym typeface="DM Sans"/>
              </a:rPr>
              <a:t>Metodología y Proyecto Final. </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6"/>
              </a:buClr>
              <a:buSzPts val="1350"/>
              <a:buFont typeface="DM Sans"/>
              <a:buChar char="✓"/>
            </a:pPr>
            <a:r>
              <a:rPr lang="es" sz="1350" b="0" i="0" u="none" strike="noStrike" cap="none">
                <a:solidFill>
                  <a:schemeClr val="lt1"/>
                </a:solidFill>
                <a:latin typeface="DM Sans"/>
                <a:ea typeface="DM Sans"/>
                <a:cs typeface="DM Sans"/>
                <a:sym typeface="DM Sans"/>
              </a:rPr>
              <a:t>Herramientas e importancia de HTML y CSS</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rgbClr val="EAFF6A"/>
              </a:buClr>
              <a:buSzPts val="1350"/>
              <a:buFont typeface="DM Sans"/>
              <a:buChar char="✓"/>
            </a:pPr>
            <a:r>
              <a:rPr lang="es" sz="1350" b="0" i="0" u="none" strike="noStrike" cap="none">
                <a:solidFill>
                  <a:schemeClr val="lt1"/>
                </a:solidFill>
                <a:latin typeface="DM Sans"/>
                <a:ea typeface="DM Sans"/>
                <a:cs typeface="DM Sans"/>
                <a:sym typeface="DM Sans"/>
              </a:rPr>
              <a:t>Variables y Funciones nativas</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rgbClr val="EAFF6A"/>
              </a:buClr>
              <a:buSzPts val="1350"/>
              <a:buFont typeface="DM Sans"/>
              <a:buChar char="✓"/>
            </a:pPr>
            <a:r>
              <a:rPr lang="es" sz="1350" b="0" i="0" u="none" strike="noStrike" cap="none">
                <a:solidFill>
                  <a:schemeClr val="lt1"/>
                </a:solidFill>
                <a:latin typeface="DM Sans"/>
                <a:ea typeface="DM Sans"/>
                <a:cs typeface="DM Sans"/>
                <a:sym typeface="DM Sans"/>
              </a:rPr>
              <a:t>Microdesafío</a:t>
            </a:r>
            <a:endParaRPr sz="1350" b="0" i="0" u="none" strike="noStrike" cap="none">
              <a:solidFill>
                <a:schemeClr val="lt1"/>
              </a:solidFill>
              <a:latin typeface="DM Sans"/>
              <a:ea typeface="DM Sans"/>
              <a:cs typeface="DM Sans"/>
              <a:sym typeface="DM Sans"/>
            </a:endParaRPr>
          </a:p>
          <a:p>
            <a:pPr marL="457200" marR="0" lvl="0" indent="0" algn="l" rtl="0">
              <a:lnSpc>
                <a:spcPct val="100000"/>
              </a:lnSpc>
              <a:spcBef>
                <a:spcPts val="1000"/>
              </a:spcBef>
              <a:spcAft>
                <a:spcPts val="1000"/>
              </a:spcAft>
              <a:buClr>
                <a:srgbClr val="000000"/>
              </a:buClr>
              <a:buSzPts val="1350"/>
              <a:buFont typeface="Arial"/>
              <a:buNone/>
            </a:pPr>
            <a:endParaRPr sz="1350" b="0" i="0" u="none" strike="noStrike" cap="none">
              <a:solidFill>
                <a:schemeClr val="lt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5"/>
          <p:cNvSpPr txBox="1"/>
          <p:nvPr/>
        </p:nvSpPr>
        <p:spPr>
          <a:xfrm>
            <a:off x="1461300" y="2601775"/>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i="0" u="none" strike="noStrike" cap="none">
                <a:solidFill>
                  <a:schemeClr val="dk1"/>
                </a:solidFill>
                <a:latin typeface="DM Sans"/>
                <a:ea typeface="DM Sans"/>
                <a:cs typeface="DM Sans"/>
                <a:sym typeface="DM Sans"/>
              </a:rPr>
              <a:t>Te compartimos los siguientes </a:t>
            </a:r>
            <a:r>
              <a:rPr lang="es" sz="3500" b="1" i="0" u="none" strike="noStrike" cap="none">
                <a:solidFill>
                  <a:schemeClr val="dk1"/>
                </a:solidFill>
                <a:highlight>
                  <a:srgbClr val="EAFF6A"/>
                </a:highlight>
                <a:latin typeface="DM Sans"/>
                <a:ea typeface="DM Sans"/>
                <a:cs typeface="DM Sans"/>
                <a:sym typeface="DM Sans"/>
              </a:rPr>
              <a:t>CoderTips</a:t>
            </a:r>
            <a:endParaRPr sz="3500" b="1" i="0" u="none" strike="noStrike" cap="none">
              <a:solidFill>
                <a:schemeClr val="dk1"/>
              </a:solidFill>
              <a:highlight>
                <a:srgbClr val="EAFF6A"/>
              </a:highlight>
              <a:latin typeface="DM Sans"/>
              <a:ea typeface="DM Sans"/>
              <a:cs typeface="DM Sans"/>
              <a:sym typeface="DM Sans"/>
            </a:endParaRPr>
          </a:p>
        </p:txBody>
      </p:sp>
      <p:sp>
        <p:nvSpPr>
          <p:cNvPr id="719" name="Google Shape;719;p95"/>
          <p:cNvSpPr/>
          <p:nvPr/>
        </p:nvSpPr>
        <p:spPr>
          <a:xfrm>
            <a:off x="4202550" y="13873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600"/>
              <a:buFont typeface="Arial"/>
              <a:buNone/>
            </a:pPr>
            <a:r>
              <a:rPr lang="es" sz="2600" b="0" i="0" u="none" strike="noStrike" cap="none">
                <a:solidFill>
                  <a:schemeClr val="lt1"/>
                </a:solidFill>
                <a:latin typeface="Arial"/>
                <a:ea typeface="Arial"/>
                <a:cs typeface="Arial"/>
                <a:sym typeface="Arial"/>
              </a:rPr>
              <a:t>💡</a:t>
            </a:r>
            <a:endParaRPr sz="26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6"/>
          <p:cNvSpPr txBox="1"/>
          <p:nvPr/>
        </p:nvSpPr>
        <p:spPr>
          <a:xfrm>
            <a:off x="501450" y="899375"/>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Te recomendamos</a:t>
            </a:r>
            <a:endParaRPr sz="4000" b="1" i="0" u="none" strike="noStrike" cap="none">
              <a:solidFill>
                <a:schemeClr val="dk1"/>
              </a:solidFill>
              <a:latin typeface="DM Sans"/>
              <a:ea typeface="DM Sans"/>
              <a:cs typeface="DM Sans"/>
              <a:sym typeface="DM Sans"/>
            </a:endParaRPr>
          </a:p>
        </p:txBody>
      </p:sp>
      <p:sp>
        <p:nvSpPr>
          <p:cNvPr id="725" name="Google Shape;725;p96"/>
          <p:cNvSpPr/>
          <p:nvPr/>
        </p:nvSpPr>
        <p:spPr>
          <a:xfrm>
            <a:off x="457358" y="468285"/>
            <a:ext cx="431100" cy="4311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26" name="Google Shape;726;p96" title="ícono de codertips"/>
          <p:cNvPicPr preferRelativeResize="0"/>
          <p:nvPr/>
        </p:nvPicPr>
        <p:blipFill rotWithShape="1">
          <a:blip r:embed="rId3">
            <a:alphaModFix/>
          </a:blip>
          <a:srcRect/>
          <a:stretch/>
        </p:blipFill>
        <p:spPr>
          <a:xfrm>
            <a:off x="541455" y="552384"/>
            <a:ext cx="262880" cy="262880"/>
          </a:xfrm>
          <a:prstGeom prst="rect">
            <a:avLst/>
          </a:prstGeom>
          <a:noFill/>
          <a:ln>
            <a:noFill/>
          </a:ln>
        </p:spPr>
      </p:pic>
      <p:sp>
        <p:nvSpPr>
          <p:cNvPr id="727" name="Google Shape;727;p96"/>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CODERTIPS</a:t>
            </a:r>
            <a:endParaRPr sz="1400" b="0" i="0" u="none" strike="noStrike" cap="none">
              <a:solidFill>
                <a:srgbClr val="000000"/>
              </a:solidFill>
              <a:latin typeface="DM Sans"/>
              <a:ea typeface="DM Sans"/>
              <a:cs typeface="DM Sans"/>
              <a:sym typeface="DM Sans"/>
            </a:endParaRPr>
          </a:p>
        </p:txBody>
      </p:sp>
      <p:sp>
        <p:nvSpPr>
          <p:cNvPr id="728" name="Google Shape;728;p96"/>
          <p:cNvSpPr txBox="1"/>
          <p:nvPr/>
        </p:nvSpPr>
        <p:spPr>
          <a:xfrm>
            <a:off x="4454925" y="1682450"/>
            <a:ext cx="3834600" cy="22965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b="0" i="0" u="sng" strike="noStrike" cap="none">
                <a:solidFill>
                  <a:schemeClr val="hlink"/>
                </a:solidFill>
                <a:latin typeface="DM Sans"/>
                <a:ea typeface="DM Sans"/>
                <a:cs typeface="DM Sans"/>
                <a:sym typeface="DM Sans"/>
                <a:hlinkClick r:id="rId4"/>
              </a:rPr>
              <a:t>Serie para Emprendedores</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4"/>
              </a:buClr>
              <a:buSzPts val="1350"/>
              <a:buFont typeface="Helvetica Neue"/>
              <a:buChar char="✓"/>
            </a:pPr>
            <a:r>
              <a:rPr lang="es" sz="1350" b="0" i="0" u="sng" strike="noStrike" cap="none">
                <a:solidFill>
                  <a:schemeClr val="hlink"/>
                </a:solidFill>
                <a:latin typeface="DM Sans"/>
                <a:ea typeface="DM Sans"/>
                <a:cs typeface="DM Sans"/>
                <a:sym typeface="DM Sans"/>
                <a:hlinkClick r:id="rId5"/>
              </a:rPr>
              <a:t>Serie Aprende a Usar TikTok</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4"/>
              </a:buClr>
              <a:buSzPts val="1350"/>
              <a:buFont typeface="DM Sans"/>
              <a:buChar char="✓"/>
            </a:pPr>
            <a:r>
              <a:rPr lang="es" sz="1350" b="0" i="0" u="sng" strike="noStrike" cap="none">
                <a:solidFill>
                  <a:schemeClr val="hlink"/>
                </a:solidFill>
                <a:latin typeface="DM Sans"/>
                <a:ea typeface="DM Sans"/>
                <a:cs typeface="DM Sans"/>
                <a:sym typeface="DM Sans"/>
                <a:hlinkClick r:id="rId6"/>
              </a:rPr>
              <a:t>Serie Finanzas Personales</a:t>
            </a:r>
            <a:r>
              <a:rPr lang="es" sz="1350" b="0" i="0" u="none" strike="noStrike" cap="none">
                <a:solidFill>
                  <a:schemeClr val="dk1"/>
                </a:solidFill>
                <a:latin typeface="DM Sans"/>
                <a:ea typeface="DM Sans"/>
                <a:cs typeface="DM Sans"/>
                <a:sym typeface="DM Sans"/>
              </a:rPr>
              <a:t> | Coderhouse</a:t>
            </a:r>
            <a:endParaRPr sz="1350" b="0" i="0" u="none" strike="noStrike" cap="none">
              <a:solidFill>
                <a:schemeClr val="dk1"/>
              </a:solidFill>
              <a:latin typeface="DM Sans"/>
              <a:ea typeface="DM Sans"/>
              <a:cs typeface="DM Sans"/>
              <a:sym typeface="DM Sans"/>
            </a:endParaRPr>
          </a:p>
          <a:p>
            <a:pPr marL="457200" marR="0" lvl="0" indent="0" algn="l" rtl="0">
              <a:lnSpc>
                <a:spcPct val="100000"/>
              </a:lnSpc>
              <a:spcBef>
                <a:spcPts val="80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4"/>
              </a:buClr>
              <a:buSzPts val="1350"/>
              <a:buFont typeface="DM Sans"/>
              <a:buChar char="✓"/>
            </a:pPr>
            <a:r>
              <a:rPr lang="es" sz="1350" b="0" i="0" u="sng" strike="noStrike" cap="none">
                <a:solidFill>
                  <a:schemeClr val="hlink"/>
                </a:solidFill>
                <a:latin typeface="DM Sans"/>
                <a:ea typeface="DM Sans"/>
                <a:cs typeface="DM Sans"/>
                <a:sym typeface="DM Sans"/>
                <a:hlinkClick r:id="rId7"/>
              </a:rPr>
              <a:t>CoderConf</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p:txBody>
      </p:sp>
      <p:sp>
        <p:nvSpPr>
          <p:cNvPr id="729" name="Google Shape;729;p96"/>
          <p:cNvSpPr txBox="1"/>
          <p:nvPr/>
        </p:nvSpPr>
        <p:spPr>
          <a:xfrm>
            <a:off x="457350" y="1682450"/>
            <a:ext cx="3834600" cy="2917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b="0" i="0" u="sng" strike="noStrike" cap="none">
                <a:solidFill>
                  <a:schemeClr val="hlink"/>
                </a:solidFill>
                <a:latin typeface="DM Sans"/>
                <a:ea typeface="DM Sans"/>
                <a:cs typeface="DM Sans"/>
                <a:sym typeface="DM Sans"/>
                <a:hlinkClick r:id="rId8"/>
              </a:rPr>
              <a:t>Aprende Programación Web y construye el futuro de nuestra humanidad </a:t>
            </a:r>
            <a:r>
              <a:rPr lang="es" sz="1350" b="0" i="0" u="none" strike="noStrike" cap="none">
                <a:solidFill>
                  <a:schemeClr val="dk1"/>
                </a:solidFill>
                <a:latin typeface="DM Sans"/>
                <a:ea typeface="DM Sans"/>
                <a:cs typeface="DM Sans"/>
                <a:sym typeface="DM Sans"/>
              </a:rPr>
              <a:t>|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4"/>
              </a:buClr>
              <a:buSzPts val="1350"/>
              <a:buFont typeface="Helvetica Neue"/>
              <a:buChar char="✓"/>
            </a:pPr>
            <a:r>
              <a:rPr lang="es" sz="1350" b="0" i="0" u="sng" strike="noStrike" cap="none">
                <a:solidFill>
                  <a:schemeClr val="hlink"/>
                </a:solidFill>
                <a:latin typeface="DM Sans"/>
                <a:ea typeface="DM Sans"/>
                <a:cs typeface="DM Sans"/>
                <a:sym typeface="DM Sans"/>
                <a:hlinkClick r:id="rId9"/>
              </a:rPr>
              <a:t>Desarrollo freelance</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a:p>
            <a:pPr marL="457200" marR="0" lvl="0" indent="0" algn="l" rtl="0">
              <a:lnSpc>
                <a:spcPct val="1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4"/>
              </a:buClr>
              <a:buSzPts val="1350"/>
              <a:buFont typeface="DM Sans"/>
              <a:buChar char="✓"/>
            </a:pPr>
            <a:r>
              <a:rPr lang="es" sz="1350" b="0" i="0" u="sng" strike="noStrike" cap="none">
                <a:solidFill>
                  <a:schemeClr val="hlink"/>
                </a:solidFill>
                <a:latin typeface="DM Sans"/>
                <a:ea typeface="DM Sans"/>
                <a:cs typeface="DM Sans"/>
                <a:sym typeface="DM Sans"/>
                <a:hlinkClick r:id="rId10"/>
              </a:rPr>
              <a:t>Desarrollo profesional </a:t>
            </a:r>
            <a:r>
              <a:rPr lang="es" sz="1350" b="0" i="0" u="none" strike="noStrike" cap="none">
                <a:solidFill>
                  <a:schemeClr val="dk1"/>
                </a:solidFill>
                <a:latin typeface="DM Sans"/>
                <a:ea typeface="DM Sans"/>
                <a:cs typeface="DM Sans"/>
                <a:sym typeface="DM Sans"/>
              </a:rPr>
              <a:t>| Coderhouse </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4"/>
              </a:buClr>
              <a:buSzPts val="1350"/>
              <a:buFont typeface="DM Sans"/>
              <a:buChar char="✓"/>
            </a:pPr>
            <a:r>
              <a:rPr lang="es" sz="1350" b="0" i="0" u="sng" strike="noStrike" cap="none">
                <a:solidFill>
                  <a:schemeClr val="hlink"/>
                </a:solidFill>
                <a:latin typeface="DM Sans"/>
                <a:ea typeface="DM Sans"/>
                <a:cs typeface="DM Sans"/>
                <a:sym typeface="DM Sans"/>
                <a:hlinkClick r:id="rId11"/>
              </a:rPr>
              <a:t>CoderNews</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800"/>
              </a:spcBef>
              <a:spcAft>
                <a:spcPts val="0"/>
              </a:spcAft>
              <a:buClr>
                <a:schemeClr val="accent4"/>
              </a:buClr>
              <a:buSzPts val="1350"/>
              <a:buFont typeface="DM Sans"/>
              <a:buChar char="✓"/>
            </a:pPr>
            <a:r>
              <a:rPr lang="es" sz="1350" b="0" i="0" u="sng" strike="noStrike" cap="none">
                <a:solidFill>
                  <a:schemeClr val="hlink"/>
                </a:solidFill>
                <a:latin typeface="DM Sans"/>
                <a:ea typeface="DM Sans"/>
                <a:cs typeface="DM Sans"/>
                <a:sym typeface="DM Sans"/>
                <a:hlinkClick r:id="rId12"/>
              </a:rPr>
              <a:t>Serie de Branding</a:t>
            </a:r>
            <a:r>
              <a:rPr lang="es" sz="1350" b="0" i="0" u="none" strike="noStrike" cap="none">
                <a:solidFill>
                  <a:schemeClr val="dk1"/>
                </a:solidFill>
                <a:latin typeface="DM Sans"/>
                <a:ea typeface="DM Sans"/>
                <a:cs typeface="DM Sans"/>
                <a:sym typeface="DM Sans"/>
              </a:rPr>
              <a:t> | Coderhouse </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97"/>
          <p:cNvSpPr txBox="1"/>
          <p:nvPr/>
        </p:nvSpPr>
        <p:spPr>
          <a:xfrm>
            <a:off x="1461300" y="2208625"/>
            <a:ext cx="6221400" cy="1639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i="0" u="none" strike="noStrike" cap="none">
                <a:solidFill>
                  <a:schemeClr val="dk1"/>
                </a:solidFill>
                <a:highlight>
                  <a:srgbClr val="EAFF6A"/>
                </a:highlight>
                <a:latin typeface="DM Sans"/>
                <a:ea typeface="DM Sans"/>
                <a:cs typeface="DM Sans"/>
                <a:sym typeface="DM Sans"/>
              </a:rPr>
              <a:t>¿Quieres saber más?</a:t>
            </a:r>
            <a:endParaRPr sz="3500" b="1" i="0" u="none" strike="noStrike" cap="none">
              <a:solidFill>
                <a:schemeClr val="dk1"/>
              </a:solidFill>
              <a:highlight>
                <a:srgbClr val="EAFF6A"/>
              </a:highlight>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500"/>
              <a:buFont typeface="Arial"/>
              <a:buNone/>
            </a:pPr>
            <a:r>
              <a:rPr lang="es" sz="3500" b="1" i="0" u="none" strike="noStrike" cap="none">
                <a:solidFill>
                  <a:schemeClr val="dk1"/>
                </a:solidFill>
                <a:latin typeface="DM Sans"/>
                <a:ea typeface="DM Sans"/>
                <a:cs typeface="DM Sans"/>
                <a:sym typeface="DM Sans"/>
              </a:rPr>
              <a:t>Te dejamos material ampliado de la clase</a:t>
            </a:r>
            <a:endParaRPr sz="3500" b="1" i="0" u="none" strike="noStrike" cap="none">
              <a:solidFill>
                <a:schemeClr val="dk1"/>
              </a:solidFill>
              <a:latin typeface="DM Sans"/>
              <a:ea typeface="DM Sans"/>
              <a:cs typeface="DM Sans"/>
              <a:sym typeface="DM Sans"/>
            </a:endParaRPr>
          </a:p>
        </p:txBody>
      </p:sp>
      <p:sp>
        <p:nvSpPr>
          <p:cNvPr id="735" name="Google Shape;735;p97"/>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s" sz="2200" b="0" i="0" u="none" strike="noStrike" cap="none">
                <a:solidFill>
                  <a:schemeClr val="lt1"/>
                </a:solidFill>
                <a:latin typeface="Arial"/>
                <a:ea typeface="Arial"/>
                <a:cs typeface="Arial"/>
                <a:sym typeface="Arial"/>
              </a:rPr>
              <a:t>🔍</a:t>
            </a:r>
            <a:endParaRPr sz="2200" b="0" i="0" u="none" strike="noStrike" cap="non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8"/>
          <p:cNvSpPr/>
          <p:nvPr/>
        </p:nvSpPr>
        <p:spPr>
          <a:xfrm>
            <a:off x="457358" y="468285"/>
            <a:ext cx="431100" cy="431100"/>
          </a:xfrm>
          <a:prstGeom prst="ellipse">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41" name="Google Shape;741;p98" title="ícono de material ampliado"/>
          <p:cNvPicPr preferRelativeResize="0"/>
          <p:nvPr/>
        </p:nvPicPr>
        <p:blipFill rotWithShape="1">
          <a:blip r:embed="rId3">
            <a:alphaModFix/>
          </a:blip>
          <a:srcRect/>
          <a:stretch/>
        </p:blipFill>
        <p:spPr>
          <a:xfrm>
            <a:off x="541448" y="552384"/>
            <a:ext cx="262880" cy="262880"/>
          </a:xfrm>
          <a:prstGeom prst="rect">
            <a:avLst/>
          </a:prstGeom>
          <a:noFill/>
          <a:ln>
            <a:noFill/>
          </a:ln>
        </p:spPr>
      </p:pic>
      <p:sp>
        <p:nvSpPr>
          <p:cNvPr id="742" name="Google Shape;742;p98"/>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MATERIAL AMPLIADO</a:t>
            </a:r>
            <a:endParaRPr sz="1400" b="0" i="0" u="none" strike="noStrike" cap="none">
              <a:solidFill>
                <a:srgbClr val="000000"/>
              </a:solidFill>
              <a:latin typeface="DM Sans"/>
              <a:ea typeface="DM Sans"/>
              <a:cs typeface="DM Sans"/>
              <a:sym typeface="DM Sans"/>
            </a:endParaRPr>
          </a:p>
        </p:txBody>
      </p:sp>
      <p:sp>
        <p:nvSpPr>
          <p:cNvPr id="743" name="Google Shape;743;p98"/>
          <p:cNvSpPr txBox="1"/>
          <p:nvPr/>
        </p:nvSpPr>
        <p:spPr>
          <a:xfrm>
            <a:off x="457350" y="1244250"/>
            <a:ext cx="3834600" cy="32784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50000"/>
              </a:lnSpc>
              <a:spcBef>
                <a:spcPts val="0"/>
              </a:spcBef>
              <a:spcAft>
                <a:spcPts val="0"/>
              </a:spcAft>
              <a:buClr>
                <a:srgbClr val="EA90FF"/>
              </a:buClr>
              <a:buSzPts val="1350"/>
              <a:buFont typeface="DM Sans"/>
              <a:buChar char="✓"/>
            </a:pPr>
            <a:r>
              <a:rPr lang="es" sz="1350" b="0" i="0" u="sng" strike="noStrike" cap="none">
                <a:solidFill>
                  <a:schemeClr val="hlink"/>
                </a:solidFill>
                <a:latin typeface="DM Sans"/>
                <a:ea typeface="DM Sans"/>
                <a:cs typeface="DM Sans"/>
                <a:sym typeface="DM Sans"/>
                <a:hlinkClick r:id="rId4"/>
              </a:rPr>
              <a:t>Consola, variables y tipos de datos</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Majo </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Material infográfico con ejemplos y recomendaciones para quienes se inician en JavaScript.</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A90FF"/>
              </a:buClr>
              <a:buSzPts val="1350"/>
              <a:buFont typeface="DM Sans"/>
              <a:buChar char="✓"/>
            </a:pPr>
            <a:r>
              <a:rPr lang="es" sz="1350" b="0" i="0" u="sng" strike="noStrike" cap="none">
                <a:solidFill>
                  <a:schemeClr val="hlink"/>
                </a:solidFill>
                <a:latin typeface="DM Sans"/>
                <a:ea typeface="DM Sans"/>
                <a:cs typeface="DM Sans"/>
                <a:sym typeface="DM Sans"/>
                <a:hlinkClick r:id="rId5"/>
              </a:rPr>
              <a:t>Variables, valores y referencias</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Te lo explico con gatitos</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Material infográfico con ejemplos y explicaciones con analogías sobre variables.</a:t>
            </a:r>
            <a:endParaRPr sz="1350" b="1" i="0" u="none" strike="noStrike" cap="none">
              <a:solidFill>
                <a:srgbClr val="999999"/>
              </a:solidFill>
              <a:latin typeface="DM Sans"/>
              <a:ea typeface="DM Sans"/>
              <a:cs typeface="DM Sans"/>
              <a:sym typeface="DM Sans"/>
            </a:endParaRPr>
          </a:p>
        </p:txBody>
      </p:sp>
      <p:sp>
        <p:nvSpPr>
          <p:cNvPr id="744" name="Google Shape;744;p98"/>
          <p:cNvSpPr txBox="1"/>
          <p:nvPr/>
        </p:nvSpPr>
        <p:spPr>
          <a:xfrm>
            <a:off x="4675750" y="1244250"/>
            <a:ext cx="3834600" cy="32784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50000"/>
              </a:lnSpc>
              <a:spcBef>
                <a:spcPts val="0"/>
              </a:spcBef>
              <a:spcAft>
                <a:spcPts val="0"/>
              </a:spcAft>
              <a:buClr>
                <a:srgbClr val="EA90FF"/>
              </a:buClr>
              <a:buSzPts val="1350"/>
              <a:buFont typeface="DM Sans"/>
              <a:buChar char="✓"/>
            </a:pPr>
            <a:r>
              <a:rPr lang="es" sz="1350" b="0" i="0" u="sng" strike="noStrike" cap="none">
                <a:solidFill>
                  <a:schemeClr val="hlink"/>
                </a:solidFill>
                <a:latin typeface="DM Sans"/>
                <a:ea typeface="DM Sans"/>
                <a:cs typeface="DM Sans"/>
                <a:sym typeface="DM Sans"/>
                <a:hlinkClick r:id="rId6"/>
              </a:rPr>
              <a:t>Práctica interactiva sobre Algoritmia</a:t>
            </a:r>
            <a:r>
              <a:rPr lang="es" sz="1350" b="0" i="0" u="none" strike="noStrike" cap="none">
                <a:solidFill>
                  <a:srgbClr val="999999"/>
                </a:solidFill>
                <a:latin typeface="DM Sans"/>
                <a:ea typeface="DM Sans"/>
                <a:cs typeface="DM Sans"/>
                <a:sym typeface="DM Sans"/>
              </a:rPr>
              <a:t> | </a:t>
            </a:r>
            <a:r>
              <a:rPr lang="es" sz="1350" b="1" i="0" u="none" strike="noStrike" cap="none">
                <a:solidFill>
                  <a:srgbClr val="999999"/>
                </a:solidFill>
                <a:latin typeface="DM Sans"/>
                <a:ea typeface="DM Sans"/>
                <a:cs typeface="DM Sans"/>
                <a:sym typeface="DM Sans"/>
              </a:rPr>
              <a:t>La aventura del punto </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Videojuego para la práctica y la comprensión del concepto de algoritmo e instrucción.</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A90FF"/>
              </a:buClr>
              <a:buSzPts val="1350"/>
              <a:buFont typeface="DM Sans"/>
              <a:buChar char="✓"/>
            </a:pPr>
            <a:r>
              <a:rPr lang="es" sz="1350" b="0" i="0" u="sng" strike="noStrike" cap="none">
                <a:solidFill>
                  <a:schemeClr val="hlink"/>
                </a:solidFill>
                <a:latin typeface="DM Sans"/>
                <a:ea typeface="DM Sans"/>
                <a:cs typeface="DM Sans"/>
                <a:sym typeface="DM Sans"/>
                <a:hlinkClick r:id="rId7"/>
              </a:rPr>
              <a:t>Herramienta recomendada </a:t>
            </a:r>
            <a:r>
              <a:rPr lang="es" sz="1350" b="0" i="0" u="none" strike="noStrike" cap="none">
                <a:solidFill>
                  <a:srgbClr val="999999"/>
                </a:solidFill>
                <a:latin typeface="DM Sans"/>
                <a:ea typeface="DM Sans"/>
                <a:cs typeface="DM Sans"/>
                <a:sym typeface="DM Sans"/>
              </a:rPr>
              <a:t>| </a:t>
            </a:r>
            <a:r>
              <a:rPr lang="es" sz="1350" b="1" i="0" u="none" strike="noStrike" cap="none">
                <a:solidFill>
                  <a:srgbClr val="999999"/>
                </a:solidFill>
                <a:latin typeface="DM Sans"/>
                <a:ea typeface="DM Sans"/>
                <a:cs typeface="DM Sans"/>
                <a:sym typeface="DM Sans"/>
              </a:rPr>
              <a:t>Visual Studio Code</a:t>
            </a:r>
            <a:endParaRPr sz="1350" b="1" i="0" u="none" strike="noStrike" cap="none">
              <a:solidFill>
                <a:srgbClr val="999999"/>
              </a:solidFill>
              <a:latin typeface="DM Sans"/>
              <a:ea typeface="DM Sans"/>
              <a:cs typeface="DM Sans"/>
              <a:sym typeface="DM Sans"/>
            </a:endParaRPr>
          </a:p>
          <a:p>
            <a:pPr marL="0" marR="0" lvl="0" indent="0" algn="l" rtl="0">
              <a:lnSpc>
                <a:spcPct val="115000"/>
              </a:lnSpc>
              <a:spcBef>
                <a:spcPts val="80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Breve descripción: </a:t>
            </a:r>
            <a:r>
              <a:rPr lang="es" sz="1350" b="0" i="0" u="none" strike="noStrike" cap="none">
                <a:solidFill>
                  <a:schemeClr val="dk1"/>
                </a:solidFill>
                <a:latin typeface="DM Sans"/>
                <a:ea typeface="DM Sans"/>
                <a:cs typeface="DM Sans"/>
                <a:sym typeface="DM Sans"/>
              </a:rPr>
              <a:t>Editor de código recomendado por Coderhouse para iniciar en programación.</a:t>
            </a:r>
            <a:endParaRPr sz="1350" b="1" i="0" u="none" strike="noStrike" cap="none">
              <a:solidFill>
                <a:srgbClr val="999999"/>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99"/>
          <p:cNvSpPr txBox="1"/>
          <p:nvPr/>
        </p:nvSpPr>
        <p:spPr>
          <a:xfrm>
            <a:off x="1529550" y="374113"/>
            <a:ext cx="6084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La </a:t>
            </a:r>
            <a:r>
              <a:rPr lang="es" sz="4000" b="1" i="0" u="none" strike="noStrike" cap="none">
                <a:solidFill>
                  <a:schemeClr val="accent6"/>
                </a:solidFill>
                <a:latin typeface="DM Sans"/>
                <a:ea typeface="DM Sans"/>
                <a:cs typeface="DM Sans"/>
                <a:sym typeface="DM Sans"/>
              </a:rPr>
              <a:t>próxima </a:t>
            </a:r>
            <a:r>
              <a:rPr lang="es" sz="4000" b="1" i="0" u="none" strike="noStrike" cap="none">
                <a:solidFill>
                  <a:schemeClr val="lt1"/>
                </a:solidFill>
                <a:latin typeface="DM Sans"/>
                <a:ea typeface="DM Sans"/>
                <a:cs typeface="DM Sans"/>
                <a:sym typeface="DM Sans"/>
              </a:rPr>
              <a:t>semana</a:t>
            </a:r>
            <a:endParaRPr sz="4000" b="1" i="0" u="none" strike="noStrike" cap="none">
              <a:solidFill>
                <a:schemeClr val="lt1"/>
              </a:solidFill>
              <a:latin typeface="DM Sans"/>
              <a:ea typeface="DM Sans"/>
              <a:cs typeface="DM Sans"/>
              <a:sym typeface="DM Sans"/>
            </a:endParaRPr>
          </a:p>
        </p:txBody>
      </p:sp>
      <p:sp>
        <p:nvSpPr>
          <p:cNvPr id="750" name="Google Shape;750;p99"/>
          <p:cNvSpPr txBox="1"/>
          <p:nvPr/>
        </p:nvSpPr>
        <p:spPr>
          <a:xfrm>
            <a:off x="1309200" y="1113013"/>
            <a:ext cx="61860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300"/>
              <a:buFont typeface="Arial"/>
              <a:buNone/>
            </a:pPr>
            <a:r>
              <a:rPr lang="es" sz="1300" b="0" i="0" u="none" strike="noStrike" cap="none">
                <a:solidFill>
                  <a:schemeClr val="lt1"/>
                </a:solidFill>
                <a:latin typeface="DM Sans"/>
                <a:ea typeface="DM Sans"/>
                <a:cs typeface="DM Sans"/>
                <a:sym typeface="DM Sans"/>
              </a:rPr>
              <a:t>Los próximos temas que vamos a ver</a:t>
            </a:r>
            <a:endParaRPr sz="1400" b="0" i="0" u="none" strike="noStrike" cap="none">
              <a:solidFill>
                <a:srgbClr val="000000"/>
              </a:solidFill>
              <a:latin typeface="Arial"/>
              <a:ea typeface="Arial"/>
              <a:cs typeface="Arial"/>
              <a:sym typeface="Arial"/>
            </a:endParaRPr>
          </a:p>
        </p:txBody>
      </p:sp>
      <p:sp>
        <p:nvSpPr>
          <p:cNvPr id="751" name="Google Shape;751;p99"/>
          <p:cNvSpPr txBox="1"/>
          <p:nvPr/>
        </p:nvSpPr>
        <p:spPr>
          <a:xfrm>
            <a:off x="966300" y="1766850"/>
            <a:ext cx="286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solidFill>
                  <a:schemeClr val="lt1"/>
                </a:solidFill>
                <a:latin typeface="DM Sans"/>
                <a:ea typeface="DM Sans"/>
                <a:cs typeface="DM Sans"/>
                <a:sym typeface="DM Sans"/>
              </a:rPr>
              <a:t>Contenido Pregrabado</a:t>
            </a:r>
            <a:endParaRPr sz="1400" b="1" i="0" u="none" strike="noStrike" cap="none">
              <a:solidFill>
                <a:schemeClr val="lt1"/>
              </a:solidFill>
              <a:latin typeface="DM Sans"/>
              <a:ea typeface="DM Sans"/>
              <a:cs typeface="DM Sans"/>
              <a:sym typeface="DM Sans"/>
            </a:endParaRPr>
          </a:p>
        </p:txBody>
      </p:sp>
      <p:sp>
        <p:nvSpPr>
          <p:cNvPr id="752" name="Google Shape;752;p99"/>
          <p:cNvSpPr txBox="1"/>
          <p:nvPr/>
        </p:nvSpPr>
        <p:spPr>
          <a:xfrm>
            <a:off x="501450" y="2280600"/>
            <a:ext cx="3761400" cy="28629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2.1 - Condicionales y operadores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Actividad 2.2 - Condicionales y operadores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Infografía 2.3 - Operadores Lógicos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2.4 - Ciclos</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2.5 - While</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2.6 - Switch</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Video 2.7 - Algoritmo simple + Algoritmo condicional</a:t>
            </a:r>
            <a:endParaRPr sz="1200" b="0" i="0" u="none" strike="noStrike" cap="none">
              <a:solidFill>
                <a:schemeClr val="lt1"/>
              </a:solidFill>
              <a:latin typeface="DM Sans"/>
              <a:ea typeface="DM Sans"/>
              <a:cs typeface="DM Sans"/>
              <a:sym typeface="DM Sans"/>
            </a:endParaRPr>
          </a:p>
          <a:p>
            <a:pPr marL="457200" marR="0" lvl="0" indent="-304800" algn="l" rtl="0">
              <a:lnSpc>
                <a:spcPct val="150000"/>
              </a:lnSpc>
              <a:spcBef>
                <a:spcPts val="0"/>
              </a:spcBef>
              <a:spcAft>
                <a:spcPts val="0"/>
              </a:spcAft>
              <a:buClr>
                <a:schemeClr val="accent6"/>
              </a:buClr>
              <a:buSzPts val="1200"/>
              <a:buFont typeface="DM Sans"/>
              <a:buChar char="✓"/>
            </a:pPr>
            <a:r>
              <a:rPr lang="es" sz="1200" b="0" i="0" u="none" strike="noStrike" cap="none">
                <a:solidFill>
                  <a:schemeClr val="lt1"/>
                </a:solidFill>
                <a:latin typeface="DM Sans"/>
                <a:ea typeface="DM Sans"/>
                <a:cs typeface="DM Sans"/>
                <a:sym typeface="DM Sans"/>
              </a:rPr>
              <a:t>Microdesafío - Algoritmo simple + Algoritmo condicional</a:t>
            </a:r>
            <a:endParaRPr sz="1200" b="0" i="0" u="none" strike="noStrike" cap="none">
              <a:solidFill>
                <a:schemeClr val="lt1"/>
              </a:solidFill>
              <a:latin typeface="DM Sans"/>
              <a:ea typeface="DM Sans"/>
              <a:cs typeface="DM Sans"/>
              <a:sym typeface="DM Sans"/>
            </a:endParaRPr>
          </a:p>
        </p:txBody>
      </p:sp>
      <p:sp>
        <p:nvSpPr>
          <p:cNvPr id="753" name="Google Shape;753;p99"/>
          <p:cNvSpPr txBox="1"/>
          <p:nvPr/>
        </p:nvSpPr>
        <p:spPr>
          <a:xfrm>
            <a:off x="4829350" y="2280600"/>
            <a:ext cx="3761400" cy="3540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0"/>
              </a:spcBef>
              <a:spcAft>
                <a:spcPts val="0"/>
              </a:spcAft>
              <a:buClr>
                <a:srgbClr val="EAFF6A"/>
              </a:buClr>
              <a:buSzPts val="1100"/>
              <a:buFont typeface="DM Sans"/>
              <a:buChar char="✓"/>
            </a:pPr>
            <a:r>
              <a:rPr lang="es" sz="1100" b="0" i="0" u="none" strike="noStrike" cap="none">
                <a:solidFill>
                  <a:srgbClr val="FFFFFF"/>
                </a:solidFill>
                <a:latin typeface="DM Sans"/>
                <a:ea typeface="DM Sans"/>
                <a:cs typeface="DM Sans"/>
                <a:sym typeface="DM Sans"/>
              </a:rPr>
              <a:t>Control de ciclos</a:t>
            </a:r>
            <a:endParaRPr sz="1100" b="0" i="0" u="none" strike="noStrike" cap="none">
              <a:solidFill>
                <a:srgbClr val="FFFFFF"/>
              </a:solidFill>
              <a:latin typeface="DM Sans"/>
              <a:ea typeface="DM Sans"/>
              <a:cs typeface="DM Sans"/>
              <a:sym typeface="DM Sans"/>
            </a:endParaRPr>
          </a:p>
        </p:txBody>
      </p:sp>
      <p:grpSp>
        <p:nvGrpSpPr>
          <p:cNvPr id="754" name="Google Shape;754;p99"/>
          <p:cNvGrpSpPr/>
          <p:nvPr/>
        </p:nvGrpSpPr>
        <p:grpSpPr>
          <a:xfrm>
            <a:off x="475509" y="1751409"/>
            <a:ext cx="431100" cy="431100"/>
            <a:chOff x="1620134" y="2715534"/>
            <a:chExt cx="431100" cy="431100"/>
          </a:xfrm>
        </p:grpSpPr>
        <p:sp>
          <p:nvSpPr>
            <p:cNvPr id="755" name="Google Shape;755;p99"/>
            <p:cNvSpPr/>
            <p:nvPr/>
          </p:nvSpPr>
          <p:spPr>
            <a:xfrm>
              <a:off x="1620134" y="2715534"/>
              <a:ext cx="431100" cy="4311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756" name="Google Shape;756;p99"/>
            <p:cNvSpPr txBox="1"/>
            <p:nvPr/>
          </p:nvSpPr>
          <p:spPr>
            <a:xfrm>
              <a:off x="1648707" y="2746418"/>
              <a:ext cx="2514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0" i="0" u="none" strike="noStrike" cap="none">
                  <a:solidFill>
                    <a:schemeClr val="dk1"/>
                  </a:solidFill>
                  <a:latin typeface="DM Sans"/>
                  <a:ea typeface="DM Sans"/>
                  <a:cs typeface="DM Sans"/>
                  <a:sym typeface="DM Sans"/>
                </a:rPr>
                <a:t>🎥</a:t>
              </a:r>
              <a:endParaRPr sz="1200" b="0" i="0" u="none" strike="noStrike" cap="none">
                <a:solidFill>
                  <a:srgbClr val="000000"/>
                </a:solidFill>
                <a:latin typeface="DM Sans"/>
                <a:ea typeface="DM Sans"/>
                <a:cs typeface="DM Sans"/>
                <a:sym typeface="DM Sans"/>
              </a:endParaRPr>
            </a:p>
          </p:txBody>
        </p:sp>
      </p:grpSp>
      <p:sp>
        <p:nvSpPr>
          <p:cNvPr id="757" name="Google Shape;757;p99"/>
          <p:cNvSpPr txBox="1"/>
          <p:nvPr/>
        </p:nvSpPr>
        <p:spPr>
          <a:xfrm>
            <a:off x="5381075" y="1766850"/>
            <a:ext cx="286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solidFill>
                  <a:srgbClr val="FFFFFF"/>
                </a:solidFill>
                <a:latin typeface="DM Sans"/>
                <a:ea typeface="DM Sans"/>
                <a:cs typeface="DM Sans"/>
                <a:sym typeface="DM Sans"/>
              </a:rPr>
              <a:t>Clase en vivo</a:t>
            </a:r>
            <a:endParaRPr sz="1400" b="0" i="0" u="none" strike="noStrike" cap="none">
              <a:solidFill>
                <a:srgbClr val="FFFFFF"/>
              </a:solidFill>
              <a:latin typeface="DM Sans"/>
              <a:ea typeface="DM Sans"/>
              <a:cs typeface="DM Sans"/>
              <a:sym typeface="DM Sans"/>
            </a:endParaRPr>
          </a:p>
        </p:txBody>
      </p:sp>
      <p:grpSp>
        <p:nvGrpSpPr>
          <p:cNvPr id="758" name="Google Shape;758;p99"/>
          <p:cNvGrpSpPr/>
          <p:nvPr/>
        </p:nvGrpSpPr>
        <p:grpSpPr>
          <a:xfrm>
            <a:off x="4925807" y="1766859"/>
            <a:ext cx="431102" cy="431100"/>
            <a:chOff x="1620132" y="2715534"/>
            <a:chExt cx="431102" cy="431100"/>
          </a:xfrm>
        </p:grpSpPr>
        <p:sp>
          <p:nvSpPr>
            <p:cNvPr id="759" name="Google Shape;759;p99"/>
            <p:cNvSpPr/>
            <p:nvPr/>
          </p:nvSpPr>
          <p:spPr>
            <a:xfrm>
              <a:off x="1620134" y="2715534"/>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DM Sans"/>
                <a:ea typeface="DM Sans"/>
                <a:cs typeface="DM Sans"/>
                <a:sym typeface="DM Sans"/>
              </a:endParaRPr>
            </a:p>
          </p:txBody>
        </p:sp>
        <p:sp>
          <p:nvSpPr>
            <p:cNvPr id="760" name="Google Shape;760;p99"/>
            <p:cNvSpPr txBox="1"/>
            <p:nvPr/>
          </p:nvSpPr>
          <p:spPr>
            <a:xfrm>
              <a:off x="1620132" y="2734868"/>
              <a:ext cx="251400" cy="392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1500"/>
                <a:buFont typeface="Arial"/>
                <a:buNone/>
              </a:pPr>
              <a:r>
                <a:rPr lang="es" sz="1500" b="1" i="0" u="none" strike="noStrike" cap="none">
                  <a:solidFill>
                    <a:srgbClr val="EAFF6A"/>
                  </a:solidFill>
                  <a:latin typeface="DM Sans"/>
                  <a:ea typeface="DM Sans"/>
                  <a:cs typeface="DM Sans"/>
                  <a:sym typeface="DM Sans"/>
                </a:rPr>
                <a:t>💻</a:t>
              </a:r>
              <a:endParaRPr sz="1500" b="0" i="0" u="none" strike="noStrike" cap="none">
                <a:solidFill>
                  <a:srgbClr val="000000"/>
                </a:solidFill>
                <a:latin typeface="DM Sans"/>
                <a:ea typeface="DM Sans"/>
                <a:cs typeface="DM Sans"/>
                <a:sym typeface="DM Sans"/>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00"/>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dirty="0">
                <a:solidFill>
                  <a:srgbClr val="EAFF6A"/>
                </a:solidFill>
                <a:latin typeface="DM Sans"/>
                <a:ea typeface="DM Sans"/>
                <a:cs typeface="DM Sans"/>
                <a:sym typeface="DM Sans"/>
              </a:rPr>
              <a:t>Opina y valora</a:t>
            </a:r>
            <a:r>
              <a:rPr lang="es" sz="4000" b="1" i="0" u="none" strike="noStrike" cap="none" dirty="0">
                <a:solidFill>
                  <a:srgbClr val="DEFC52"/>
                </a:solidFill>
                <a:latin typeface="DM Sans"/>
                <a:ea typeface="DM Sans"/>
                <a:cs typeface="DM Sans"/>
                <a:sym typeface="DM Sans"/>
              </a:rPr>
              <a:t> </a:t>
            </a:r>
            <a:endParaRPr sz="4000" b="1" i="0" u="none" strike="noStrike" cap="none" dirty="0">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dirty="0">
                <a:solidFill>
                  <a:schemeClr val="lt1"/>
                </a:solidFill>
                <a:latin typeface="DM Sans"/>
                <a:ea typeface="DM Sans"/>
                <a:cs typeface="DM Sans"/>
                <a:sym typeface="DM Sans"/>
              </a:rPr>
              <a:t>esta clase</a:t>
            </a:r>
            <a:endParaRPr sz="4000" b="1" i="0" u="none" strike="noStrike" cap="none" dirty="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7"/>
          <p:cNvSpPr txBox="1"/>
          <p:nvPr/>
        </p:nvSpPr>
        <p:spPr>
          <a:xfrm>
            <a:off x="1461300" y="1953000"/>
            <a:ext cx="6221400" cy="1237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800"/>
              <a:buFont typeface="Arial"/>
              <a:buNone/>
            </a:pPr>
            <a:r>
              <a:rPr lang="es" sz="3800" b="1" i="0" u="none" strike="noStrike" cap="none">
                <a:solidFill>
                  <a:schemeClr val="dk1"/>
                </a:solidFill>
                <a:latin typeface="DM Sans"/>
                <a:ea typeface="DM Sans"/>
                <a:cs typeface="DM Sans"/>
                <a:sym typeface="DM Sans"/>
              </a:rPr>
              <a:t>Interacciones</a:t>
            </a:r>
            <a:endParaRPr sz="38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800"/>
              <a:buFont typeface="Arial"/>
              <a:buNone/>
            </a:pPr>
            <a:r>
              <a:rPr lang="es" sz="3800" b="1" i="0" u="none" strike="noStrike" cap="none">
                <a:solidFill>
                  <a:schemeClr val="dk1"/>
                </a:solidFill>
                <a:latin typeface="DM Sans"/>
                <a:ea typeface="DM Sans"/>
                <a:cs typeface="DM Sans"/>
                <a:sym typeface="DM Sans"/>
              </a:rPr>
              <a:t>en </a:t>
            </a:r>
            <a:r>
              <a:rPr lang="es" sz="3800" b="1">
                <a:solidFill>
                  <a:schemeClr val="dk1"/>
                </a:solidFill>
                <a:latin typeface="DM Sans"/>
                <a:ea typeface="DM Sans"/>
                <a:cs typeface="DM Sans"/>
                <a:sym typeface="DM Sans"/>
              </a:rPr>
              <a:t>clases</a:t>
            </a:r>
            <a:endParaRPr sz="3800" b="1" i="0" u="none" strike="noStrike" cap="non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01"/>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102"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48"/>
          <p:cNvSpPr/>
          <p:nvPr/>
        </p:nvSpPr>
        <p:spPr>
          <a:xfrm>
            <a:off x="588525" y="3244325"/>
            <a:ext cx="2625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8"/>
          <p:cNvSpPr txBox="1"/>
          <p:nvPr/>
        </p:nvSpPr>
        <p:spPr>
          <a:xfrm>
            <a:off x="549525" y="3011225"/>
            <a:ext cx="38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1.</a:t>
            </a:r>
            <a:endParaRPr sz="1400" b="1" i="0" u="none" strike="noStrike" cap="none">
              <a:solidFill>
                <a:srgbClr val="000000"/>
              </a:solidFill>
              <a:latin typeface="DM Sans"/>
              <a:ea typeface="DM Sans"/>
              <a:cs typeface="DM Sans"/>
              <a:sym typeface="DM Sans"/>
            </a:endParaRPr>
          </a:p>
        </p:txBody>
      </p:sp>
      <p:sp>
        <p:nvSpPr>
          <p:cNvPr id="173" name="Google Shape;173;p48"/>
          <p:cNvSpPr txBox="1"/>
          <p:nvPr/>
        </p:nvSpPr>
        <p:spPr>
          <a:xfrm>
            <a:off x="473350" y="929975"/>
            <a:ext cx="48063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Mientras el profesor explica</a:t>
            </a:r>
            <a:endParaRPr sz="4000" b="1" i="0" u="none" strike="noStrike" cap="none">
              <a:solidFill>
                <a:schemeClr val="dk1"/>
              </a:solidFill>
              <a:latin typeface="DM Sans"/>
              <a:ea typeface="DM Sans"/>
              <a:cs typeface="DM Sans"/>
              <a:sym typeface="DM Sans"/>
            </a:endParaRPr>
          </a:p>
        </p:txBody>
      </p:sp>
      <p:sp>
        <p:nvSpPr>
          <p:cNvPr id="174" name="Google Shape;174;p48"/>
          <p:cNvSpPr txBox="1"/>
          <p:nvPr/>
        </p:nvSpPr>
        <p:spPr>
          <a:xfrm>
            <a:off x="473350" y="2254475"/>
            <a:ext cx="4806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Para mantener una comunicación clara y fluida a lo largo de la clase, te proponemos mantener 2 reglas:</a:t>
            </a:r>
            <a:endParaRPr sz="1350" b="0" i="0" u="none" strike="noStrike" cap="none">
              <a:solidFill>
                <a:srgbClr val="000000"/>
              </a:solidFill>
              <a:latin typeface="DM Sans"/>
              <a:ea typeface="DM Sans"/>
              <a:cs typeface="DM Sans"/>
              <a:sym typeface="DM Sans"/>
            </a:endParaRPr>
          </a:p>
        </p:txBody>
      </p:sp>
      <p:cxnSp>
        <p:nvCxnSpPr>
          <p:cNvPr id="175" name="Google Shape;175;p48"/>
          <p:cNvCxnSpPr>
            <a:endCxn id="176" idx="2"/>
          </p:cNvCxnSpPr>
          <p:nvPr/>
        </p:nvCxnSpPr>
        <p:spPr>
          <a:xfrm rot="10800000">
            <a:off x="3106125" y="3819425"/>
            <a:ext cx="2229900" cy="175200"/>
          </a:xfrm>
          <a:prstGeom prst="bentConnector2">
            <a:avLst/>
          </a:prstGeom>
          <a:noFill/>
          <a:ln w="9525" cap="flat" cmpd="sng">
            <a:solidFill>
              <a:srgbClr val="83AEFB"/>
            </a:solidFill>
            <a:prstDash val="solid"/>
            <a:round/>
            <a:headEnd type="oval" w="med" len="med"/>
            <a:tailEnd type="none" w="sm" len="sm"/>
          </a:ln>
        </p:spPr>
      </p:cxnSp>
      <p:sp>
        <p:nvSpPr>
          <p:cNvPr id="176" name="Google Shape;176;p48"/>
          <p:cNvSpPr txBox="1"/>
          <p:nvPr/>
        </p:nvSpPr>
        <p:spPr>
          <a:xfrm>
            <a:off x="932625" y="3011225"/>
            <a:ext cx="43470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Si tienes dudas durante la explicación, debes consultarle directamente por privado a tu tutor por el chat de Zoom.</a:t>
            </a:r>
            <a:endParaRPr sz="1350" b="0" i="0" u="none" strike="noStrike" cap="none">
              <a:solidFill>
                <a:srgbClr val="000000"/>
              </a:solidFill>
              <a:latin typeface="DM Sans"/>
              <a:ea typeface="DM Sans"/>
              <a:cs typeface="DM Sans"/>
              <a:sym typeface="DM Sans"/>
            </a:endParaRPr>
          </a:p>
        </p:txBody>
      </p:sp>
      <p:pic>
        <p:nvPicPr>
          <p:cNvPr id="177" name="Google Shape;177;p48" title="captura de pantalla de chat ficticio de zoom donde se destaca la opción de cambiar a quién dirijo el mensaje (todos o hacia alguien en privado)"/>
          <p:cNvPicPr preferRelativeResize="0"/>
          <p:nvPr/>
        </p:nvPicPr>
        <p:blipFill rotWithShape="1">
          <a:blip r:embed="rId3">
            <a:alphaModFix/>
          </a:blip>
          <a:srcRect/>
          <a:stretch/>
        </p:blipFill>
        <p:spPr>
          <a:xfrm>
            <a:off x="5538196" y="689850"/>
            <a:ext cx="3228478" cy="3712749"/>
          </a:xfrm>
          <a:prstGeom prst="rect">
            <a:avLst/>
          </a:prstGeom>
          <a:noFill/>
          <a:ln>
            <a:noFill/>
          </a:ln>
        </p:spPr>
      </p:pic>
      <p:sp>
        <p:nvSpPr>
          <p:cNvPr id="178" name="Google Shape;178;p48"/>
          <p:cNvSpPr/>
          <p:nvPr/>
        </p:nvSpPr>
        <p:spPr>
          <a:xfrm>
            <a:off x="5732025" y="3560750"/>
            <a:ext cx="1459200" cy="333300"/>
          </a:xfrm>
          <a:prstGeom prst="roundRect">
            <a:avLst>
              <a:gd name="adj" fmla="val 16667"/>
            </a:avLst>
          </a:prstGeom>
          <a:noFill/>
          <a:ln w="3810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8"/>
          <p:cNvSpPr/>
          <p:nvPr/>
        </p:nvSpPr>
        <p:spPr>
          <a:xfrm>
            <a:off x="588525" y="701375"/>
            <a:ext cx="3297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8"/>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sz="1400" b="1" i="0" u="none" strike="noStrike" cap="none">
              <a:solidFill>
                <a:srgbClr val="00000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49" title="captura de pantalla de chat ficticio de zoom donde se destaca la opción de cambiar a quién dirijo el mensaje (todos o hacia alguien en privado)"/>
          <p:cNvPicPr preferRelativeResize="0"/>
          <p:nvPr/>
        </p:nvPicPr>
        <p:blipFill rotWithShape="1">
          <a:blip r:embed="rId3">
            <a:alphaModFix/>
          </a:blip>
          <a:srcRect/>
          <a:stretch/>
        </p:blipFill>
        <p:spPr>
          <a:xfrm>
            <a:off x="5538197" y="689850"/>
            <a:ext cx="3228478" cy="3712743"/>
          </a:xfrm>
          <a:prstGeom prst="rect">
            <a:avLst/>
          </a:prstGeom>
          <a:noFill/>
          <a:ln>
            <a:noFill/>
          </a:ln>
        </p:spPr>
      </p:pic>
      <p:sp>
        <p:nvSpPr>
          <p:cNvPr id="186" name="Google Shape;186;p49"/>
          <p:cNvSpPr/>
          <p:nvPr/>
        </p:nvSpPr>
        <p:spPr>
          <a:xfrm>
            <a:off x="588525" y="2563775"/>
            <a:ext cx="2625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9"/>
          <p:cNvSpPr txBox="1"/>
          <p:nvPr/>
        </p:nvSpPr>
        <p:spPr>
          <a:xfrm>
            <a:off x="549525" y="2330675"/>
            <a:ext cx="38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2.</a:t>
            </a:r>
            <a:endParaRPr sz="1400" b="1" i="0" u="none" strike="noStrike" cap="none">
              <a:solidFill>
                <a:srgbClr val="000000"/>
              </a:solidFill>
              <a:latin typeface="DM Sans"/>
              <a:ea typeface="DM Sans"/>
              <a:cs typeface="DM Sans"/>
              <a:sym typeface="DM Sans"/>
            </a:endParaRPr>
          </a:p>
        </p:txBody>
      </p:sp>
      <p:sp>
        <p:nvSpPr>
          <p:cNvPr id="188" name="Google Shape;188;p49"/>
          <p:cNvSpPr txBox="1"/>
          <p:nvPr/>
        </p:nvSpPr>
        <p:spPr>
          <a:xfrm>
            <a:off x="932625" y="2330675"/>
            <a:ext cx="43470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Durante la dinámica de cada session se abrirán breves espacios de consulta. Allí puedes escribir en el chat tu pregunta.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¡Tu duda puede ayudar a otras personas!</a:t>
            </a:r>
            <a:endParaRPr sz="1350" b="1"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No olvides seleccionar “todos” para que todos puedan leerte (y no solo tu tutor). </a:t>
            </a:r>
            <a:endParaRPr sz="1350" b="0" i="0" u="none" strike="noStrike" cap="none">
              <a:solidFill>
                <a:srgbClr val="000000"/>
              </a:solidFill>
              <a:latin typeface="DM Sans"/>
              <a:ea typeface="DM Sans"/>
              <a:cs typeface="DM Sans"/>
              <a:sym typeface="DM Sans"/>
            </a:endParaRPr>
          </a:p>
        </p:txBody>
      </p:sp>
      <p:sp>
        <p:nvSpPr>
          <p:cNvPr id="189" name="Google Shape;189;p49"/>
          <p:cNvSpPr txBox="1"/>
          <p:nvPr/>
        </p:nvSpPr>
        <p:spPr>
          <a:xfrm>
            <a:off x="473350" y="929975"/>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Espacios para consultas</a:t>
            </a:r>
            <a:endParaRPr sz="4000" b="1" i="0" u="none" strike="noStrike" cap="none">
              <a:solidFill>
                <a:schemeClr val="dk1"/>
              </a:solidFill>
              <a:latin typeface="DM Sans"/>
              <a:ea typeface="DM Sans"/>
              <a:cs typeface="DM Sans"/>
              <a:sym typeface="DM Sans"/>
            </a:endParaRPr>
          </a:p>
        </p:txBody>
      </p:sp>
      <p:sp>
        <p:nvSpPr>
          <p:cNvPr id="190" name="Google Shape;190;p49"/>
          <p:cNvSpPr/>
          <p:nvPr/>
        </p:nvSpPr>
        <p:spPr>
          <a:xfrm>
            <a:off x="5732025" y="3560750"/>
            <a:ext cx="1459200" cy="333300"/>
          </a:xfrm>
          <a:prstGeom prst="roundRect">
            <a:avLst>
              <a:gd name="adj" fmla="val 16667"/>
            </a:avLst>
          </a:prstGeom>
          <a:noFill/>
          <a:ln w="3810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1" name="Google Shape;191;p49"/>
          <p:cNvCxnSpPr/>
          <p:nvPr/>
        </p:nvCxnSpPr>
        <p:spPr>
          <a:xfrm rot="10800000">
            <a:off x="3113525" y="3894050"/>
            <a:ext cx="2229900" cy="175200"/>
          </a:xfrm>
          <a:prstGeom prst="bentConnector2">
            <a:avLst/>
          </a:prstGeom>
          <a:noFill/>
          <a:ln w="9525" cap="flat" cmpd="sng">
            <a:solidFill>
              <a:srgbClr val="83AEFB"/>
            </a:solidFill>
            <a:prstDash val="solid"/>
            <a:round/>
            <a:headEnd type="oval" w="med" len="med"/>
            <a:tailEnd type="none" w="sm" len="sm"/>
          </a:ln>
        </p:spPr>
      </p:cxnSp>
      <p:sp>
        <p:nvSpPr>
          <p:cNvPr id="192" name="Google Shape;192;p49"/>
          <p:cNvSpPr/>
          <p:nvPr/>
        </p:nvSpPr>
        <p:spPr>
          <a:xfrm>
            <a:off x="588525" y="701375"/>
            <a:ext cx="3297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9"/>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sz="1400" b="1" i="0" u="none" strike="noStrike" cap="non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50"/>
          <p:cNvSpPr/>
          <p:nvPr/>
        </p:nvSpPr>
        <p:spPr>
          <a:xfrm>
            <a:off x="588525" y="701375"/>
            <a:ext cx="2949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0"/>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INTERACCIONES </a:t>
            </a:r>
            <a:r>
              <a:rPr lang="es" sz="1600">
                <a:solidFill>
                  <a:schemeClr val="dk1"/>
                </a:solidFill>
                <a:latin typeface="DM Sans"/>
                <a:ea typeface="DM Sans"/>
                <a:cs typeface="DM Sans"/>
                <a:sym typeface="DM Sans"/>
              </a:rPr>
              <a:t>CLASE EN VIVO</a:t>
            </a:r>
            <a:endParaRPr sz="1400" b="0" i="0" u="none" strike="noStrike" cap="none">
              <a:solidFill>
                <a:srgbClr val="000000"/>
              </a:solidFill>
              <a:latin typeface="DM Sans"/>
              <a:ea typeface="DM Sans"/>
              <a:cs typeface="DM Sans"/>
              <a:sym typeface="DM Sans"/>
            </a:endParaRPr>
          </a:p>
        </p:txBody>
      </p:sp>
      <p:sp>
        <p:nvSpPr>
          <p:cNvPr id="200" name="Google Shape;200;p50"/>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Funcionalidades</a:t>
            </a:r>
            <a:endParaRPr sz="4000" b="1" i="0" u="none" strike="noStrike" cap="none">
              <a:solidFill>
                <a:schemeClr val="dk1"/>
              </a:solidFill>
              <a:latin typeface="DM Sans"/>
              <a:ea typeface="DM Sans"/>
              <a:cs typeface="DM Sans"/>
              <a:sym typeface="DM Sans"/>
            </a:endParaRPr>
          </a:p>
        </p:txBody>
      </p:sp>
      <p:sp>
        <p:nvSpPr>
          <p:cNvPr id="201" name="Google Shape;201;p50"/>
          <p:cNvSpPr txBox="1"/>
          <p:nvPr/>
        </p:nvSpPr>
        <p:spPr>
          <a:xfrm>
            <a:off x="473350" y="1776575"/>
            <a:ext cx="37452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Para </a:t>
            </a:r>
            <a:r>
              <a:rPr lang="es" sz="1350" b="1" i="0" u="none" strike="noStrike" cap="none">
                <a:solidFill>
                  <a:schemeClr val="dk1"/>
                </a:solidFill>
                <a:latin typeface="DM Sans"/>
                <a:ea typeface="DM Sans"/>
                <a:cs typeface="DM Sans"/>
                <a:sym typeface="DM Sans"/>
              </a:rPr>
              <a:t>evitar saturar el chat de mensajes, </a:t>
            </a:r>
            <a:r>
              <a:rPr lang="es" sz="1350" b="0" i="0" u="none" strike="noStrike" cap="none">
                <a:solidFill>
                  <a:schemeClr val="dk1"/>
                </a:solidFill>
                <a:latin typeface="DM Sans"/>
                <a:ea typeface="DM Sans"/>
                <a:cs typeface="DM Sans"/>
                <a:sym typeface="DM Sans"/>
              </a:rPr>
              <a:t>utiliza los signos que figuran en el apartado </a:t>
            </a:r>
            <a:r>
              <a:rPr lang="es" sz="1350" b="1" i="0" u="none" strike="noStrike" cap="none">
                <a:solidFill>
                  <a:schemeClr val="dk1"/>
                </a:solidFill>
                <a:latin typeface="DM Sans"/>
                <a:ea typeface="DM Sans"/>
                <a:cs typeface="DM Sans"/>
                <a:sym typeface="DM Sans"/>
              </a:rPr>
              <a:t>Participantes</a:t>
            </a:r>
            <a:r>
              <a:rPr lang="es" sz="1350" b="0" i="0" u="none" strike="noStrike" cap="none">
                <a:solidFill>
                  <a:schemeClr val="dk1"/>
                </a:solidFill>
                <a:latin typeface="DM Sans"/>
                <a:ea typeface="DM Sans"/>
                <a:cs typeface="DM Sans"/>
                <a:sym typeface="DM Sans"/>
              </a:rPr>
              <a:t>, dentro de Zoom.</a:t>
            </a:r>
            <a:r>
              <a:rPr lang="es" sz="1350" b="0" i="0" u="none" strike="noStrike" cap="none">
                <a:solidFill>
                  <a:srgbClr val="666666"/>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p:txBody>
      </p:sp>
      <p:sp>
        <p:nvSpPr>
          <p:cNvPr id="202" name="Google Shape;202;p50"/>
          <p:cNvSpPr txBox="1"/>
          <p:nvPr/>
        </p:nvSpPr>
        <p:spPr>
          <a:xfrm>
            <a:off x="4735750" y="1776575"/>
            <a:ext cx="33681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Por ejemplo:</a:t>
            </a:r>
            <a:r>
              <a:rPr lang="es" sz="1350" b="0" i="0" u="none" strike="noStrike" cap="none">
                <a:solidFill>
                  <a:schemeClr val="dk1"/>
                </a:solidFill>
                <a:latin typeface="DM Sans"/>
                <a:ea typeface="DM Sans"/>
                <a:cs typeface="DM Sans"/>
                <a:sym typeface="DM Sans"/>
              </a:rPr>
              <a:t> si se pregunta si se escucha correctamente, debes seleccionar la opción “Sí” o “No”. </a:t>
            </a:r>
            <a:endParaRPr sz="1350" b="0" i="0" u="none" strike="noStrike" cap="none">
              <a:solidFill>
                <a:srgbClr val="000000"/>
              </a:solidFill>
              <a:latin typeface="DM Sans"/>
              <a:ea typeface="DM Sans"/>
              <a:cs typeface="DM Sans"/>
              <a:sym typeface="DM Sans"/>
            </a:endParaRPr>
          </a:p>
        </p:txBody>
      </p:sp>
      <p:pic>
        <p:nvPicPr>
          <p:cNvPr id="203" name="Google Shape;203;p50" descr="Aparece: la cantidad de participantes, la opción de chatear y de compartir pantalla" title="captura de pantalla de menú de zoom "/>
          <p:cNvPicPr preferRelativeResize="0"/>
          <p:nvPr/>
        </p:nvPicPr>
        <p:blipFill rotWithShape="1">
          <a:blip r:embed="rId3">
            <a:alphaModFix/>
          </a:blip>
          <a:srcRect/>
          <a:stretch/>
        </p:blipFill>
        <p:spPr>
          <a:xfrm>
            <a:off x="549525" y="2748075"/>
            <a:ext cx="3668949" cy="611500"/>
          </a:xfrm>
          <a:prstGeom prst="rect">
            <a:avLst/>
          </a:prstGeom>
          <a:noFill/>
          <a:ln>
            <a:noFill/>
          </a:ln>
        </p:spPr>
      </p:pic>
      <p:pic>
        <p:nvPicPr>
          <p:cNvPr id="204" name="Google Shape;204;p50" descr="Aparecen: emojis y opciones de votación" title="captura de pantalla de menú de zoom de reacciones"/>
          <p:cNvPicPr preferRelativeResize="0"/>
          <p:nvPr/>
        </p:nvPicPr>
        <p:blipFill rotWithShape="1">
          <a:blip r:embed="rId4">
            <a:alphaModFix/>
          </a:blip>
          <a:srcRect/>
          <a:stretch/>
        </p:blipFill>
        <p:spPr>
          <a:xfrm>
            <a:off x="4818698" y="2715563"/>
            <a:ext cx="2583750" cy="1534275"/>
          </a:xfrm>
          <a:prstGeom prst="rect">
            <a:avLst/>
          </a:prstGeom>
          <a:noFill/>
          <a:ln>
            <a:noFill/>
          </a:ln>
        </p:spPr>
      </p:pic>
      <p:sp>
        <p:nvSpPr>
          <p:cNvPr id="205" name="Google Shape;205;p50"/>
          <p:cNvSpPr txBox="1"/>
          <p:nvPr/>
        </p:nvSpPr>
        <p:spPr>
          <a:xfrm>
            <a:off x="473350" y="4633950"/>
            <a:ext cx="705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999999"/>
                </a:solidFill>
                <a:latin typeface="DM Sans"/>
                <a:ea typeface="DM Sans"/>
                <a:cs typeface="DM Sans"/>
                <a:sym typeface="DM Sans"/>
              </a:rPr>
              <a:t>**Para quitar el signo, presiona el mismo botón nuevamente o la opción “clear all”.</a:t>
            </a:r>
            <a:endParaRPr sz="1100" b="0" i="1" u="sng" strike="noStrike" cap="none">
              <a:solidFill>
                <a:srgbClr val="83AE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3311</Words>
  <Application>Microsoft Office PowerPoint</Application>
  <PresentationFormat>Presentación en pantalla (16:9)</PresentationFormat>
  <Paragraphs>472</Paragraphs>
  <Slides>61</Slides>
  <Notes>61</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61</vt:i4>
      </vt:variant>
    </vt:vector>
  </HeadingPairs>
  <TitlesOfParts>
    <vt:vector size="74" baseType="lpstr">
      <vt:lpstr>Roboto Mono Light</vt:lpstr>
      <vt:lpstr>Arial</vt:lpstr>
      <vt:lpstr>Consolas</vt:lpstr>
      <vt:lpstr>Helvetica Neue Light</vt:lpstr>
      <vt:lpstr>Helvetica Neue</vt:lpstr>
      <vt:lpstr>Didact Gothic</vt:lpstr>
      <vt:lpstr>DM Sans</vt:lpstr>
      <vt:lpstr>DM Sans Medium</vt:lpstr>
      <vt:lpstr>Courier New</vt:lpstr>
      <vt:lpstr>Anton</vt:lpstr>
      <vt:lpstr>Coder</vt:lpstr>
      <vt:lpstr>Coder</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Karen</cp:lastModifiedBy>
  <cp:revision>1</cp:revision>
  <dcterms:modified xsi:type="dcterms:W3CDTF">2023-06-22T02:26:56Z</dcterms:modified>
</cp:coreProperties>
</file>